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34" r:id="rId1"/>
  </p:sldMasterIdLst>
  <p:notesMasterIdLst>
    <p:notesMasterId r:id="rId20"/>
  </p:notesMasterIdLst>
  <p:sldIdLst>
    <p:sldId id="256" r:id="rId2"/>
    <p:sldId id="257" r:id="rId3"/>
    <p:sldId id="259" r:id="rId4"/>
    <p:sldId id="262" r:id="rId5"/>
    <p:sldId id="266" r:id="rId6"/>
    <p:sldId id="261" r:id="rId7"/>
    <p:sldId id="260" r:id="rId8"/>
    <p:sldId id="271" r:id="rId9"/>
    <p:sldId id="270" r:id="rId10"/>
    <p:sldId id="274" r:id="rId11"/>
    <p:sldId id="275" r:id="rId12"/>
    <p:sldId id="276" r:id="rId13"/>
    <p:sldId id="277" r:id="rId14"/>
    <p:sldId id="272" r:id="rId15"/>
    <p:sldId id="280" r:id="rId16"/>
    <p:sldId id="268" r:id="rId17"/>
    <p:sldId id="269" r:id="rId18"/>
    <p:sldId id="279"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45E2FC37-BB68-1ACF-7782-1E529252605D}" name="Ryan St. Germain" initials="RG" userId="S::rwstgermain@paleoduo.com::9ca758a6-a0a6-4519-88de-e2e48619d68c"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8E25133-B337-60CD-828B-C149EE7EC3D4}" v="151" dt="2023-04-28T14:52:25"/>
    <p1510:client id="{2FC6151B-A541-1799-4FAB-0766BDB7C353}" v="30" dt="2023-04-28T16:36:07.389"/>
    <p1510:client id="{4FCBDCF8-AFE7-2EA6-1D58-66FE737A8FB9}" v="4" dt="2023-04-27T17:05:43.744"/>
    <p1510:client id="{52BFB95B-55D0-C001-5B84-0BAC0474B09C}" v="119" dt="2023-04-27T17:56:05.566"/>
    <p1510:client id="{8A5EE9CE-000A-9C8B-2BAC-32B88AFD95E1}" v="746" dt="2023-04-29T05:02:52.886"/>
    <p1510:client id="{8ADBEB5D-11FD-E157-408C-01471333ACF8}" v="37" dt="2023-04-27T20:32:23.029"/>
    <p1510:client id="{8B2C2044-A7BE-92E2-6A19-ECC7F1DEDC33}" v="104" dt="2023-04-28T16:50:05.980"/>
    <p1510:client id="{AA3E653D-E0DF-4793-A76F-B4A7D24547D7}" v="4" dt="2023-04-28T16:42:50.572"/>
    <p1510:client id="{C20E1120-1EA5-4A92-A498-061D493AE170}" v="258" dt="2023-04-27T17:52:04.645"/>
    <p1510:client id="{E5CAF201-6941-86B5-EB42-DA838BD72115}" v="1" dt="2023-04-29T00:01:56.05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60"/>
    <p:restoredTop sz="67347"/>
  </p:normalViewPr>
  <p:slideViewPr>
    <p:cSldViewPr snapToGrid="0">
      <p:cViewPr varScale="1">
        <p:scale>
          <a:sx n="84" d="100"/>
          <a:sy n="84" d="100"/>
        </p:scale>
        <p:origin x="1880"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8/10/relationships/authors" Target="authors.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5A10962-D81F-4ABB-8933-08D75D681D25}" type="doc">
      <dgm:prSet loTypeId="urn:microsoft.com/office/officeart/2005/8/layout/hChevron3" loCatId="process" qsTypeId="urn:microsoft.com/office/officeart/2005/8/quickstyle/simple2" qsCatId="simple" csTypeId="urn:microsoft.com/office/officeart/2005/8/colors/accent0_3" csCatId="mainScheme" phldr="1"/>
      <dgm:spPr/>
    </dgm:pt>
    <dgm:pt modelId="{A9D2CDB7-A7AA-43C7-9A77-9A66547E16F8}">
      <dgm:prSet phldrT="[Text]" phldr="0"/>
      <dgm:spPr/>
      <dgm:t>
        <a:bodyPr/>
        <a:lstStyle/>
        <a:p>
          <a:pPr rtl="0"/>
          <a:r>
            <a:rPr lang="en-US">
              <a:latin typeface="Calibri Light" panose="020F0302020204030204"/>
            </a:rPr>
            <a:t> </a:t>
          </a:r>
          <a:endParaRPr lang="en-US"/>
        </a:p>
      </dgm:t>
    </dgm:pt>
    <dgm:pt modelId="{AAFADFF1-02D4-4F8E-8C40-3A52DCF006CE}" type="parTrans" cxnId="{30DEAD8A-EA05-422A-A4BA-B1FF66B8B24A}">
      <dgm:prSet/>
      <dgm:spPr/>
    </dgm:pt>
    <dgm:pt modelId="{C35AB29E-2A0C-4F4E-B66B-664958D5823C}" type="sibTrans" cxnId="{30DEAD8A-EA05-422A-A4BA-B1FF66B8B24A}">
      <dgm:prSet/>
      <dgm:spPr/>
    </dgm:pt>
    <dgm:pt modelId="{D1355BB3-C0B0-459F-93EA-DB14860A34A3}">
      <dgm:prSet phldrT="[Text]" phldr="0"/>
      <dgm:spPr/>
      <dgm:t>
        <a:bodyPr/>
        <a:lstStyle/>
        <a:p>
          <a:pPr rtl="0"/>
          <a:r>
            <a:rPr lang="en-US">
              <a:latin typeface="Calibri Light" panose="020F0302020204030204"/>
            </a:rPr>
            <a:t> </a:t>
          </a:r>
          <a:endParaRPr lang="en-US"/>
        </a:p>
      </dgm:t>
    </dgm:pt>
    <dgm:pt modelId="{1E4E55D4-7503-4719-95AD-05DD7AB56371}" type="parTrans" cxnId="{567848FA-7B58-43D3-87C1-AF84FE9E4AF4}">
      <dgm:prSet/>
      <dgm:spPr/>
    </dgm:pt>
    <dgm:pt modelId="{3F49425C-53D9-490B-8A19-CE891A0C8CE0}" type="sibTrans" cxnId="{567848FA-7B58-43D3-87C1-AF84FE9E4AF4}">
      <dgm:prSet/>
      <dgm:spPr/>
    </dgm:pt>
    <dgm:pt modelId="{CF127823-D119-4BB8-8D63-5B9616ED9A29}">
      <dgm:prSet phldr="0"/>
      <dgm:spPr/>
      <dgm:t>
        <a:bodyPr/>
        <a:lstStyle/>
        <a:p>
          <a:pPr rtl="0"/>
          <a:r>
            <a:rPr lang="en-US">
              <a:latin typeface="Calibri Light" panose="020F0302020204030204"/>
            </a:rPr>
            <a:t> </a:t>
          </a:r>
        </a:p>
      </dgm:t>
    </dgm:pt>
    <dgm:pt modelId="{6389E235-BE39-4F2B-BCA6-71CE6745BCDD}" type="parTrans" cxnId="{592019D2-B255-49DF-A4A8-3B6AC4AF9963}">
      <dgm:prSet/>
      <dgm:spPr/>
    </dgm:pt>
    <dgm:pt modelId="{00BA9904-587E-45F0-A046-C85560AC2AC4}" type="sibTrans" cxnId="{592019D2-B255-49DF-A4A8-3B6AC4AF9963}">
      <dgm:prSet/>
      <dgm:spPr/>
    </dgm:pt>
    <dgm:pt modelId="{0C27DE86-9D31-47F9-9781-6B8475AB6AA2}">
      <dgm:prSet phldr="0"/>
      <dgm:spPr/>
      <dgm:t>
        <a:bodyPr/>
        <a:lstStyle/>
        <a:p>
          <a:pPr rtl="0"/>
          <a:r>
            <a:rPr lang="en-US">
              <a:latin typeface="Calibri Light" panose="020F0302020204030204"/>
            </a:rPr>
            <a:t> </a:t>
          </a:r>
        </a:p>
      </dgm:t>
    </dgm:pt>
    <dgm:pt modelId="{81CFE112-2827-4AFE-8A67-02AAF23C917D}" type="parTrans" cxnId="{0EE73E95-255E-4022-98B8-ABA1F76F3044}">
      <dgm:prSet/>
      <dgm:spPr/>
    </dgm:pt>
    <dgm:pt modelId="{07C81733-277B-4788-A94B-9DBA3EBED162}" type="sibTrans" cxnId="{0EE73E95-255E-4022-98B8-ABA1F76F3044}">
      <dgm:prSet/>
      <dgm:spPr/>
    </dgm:pt>
    <dgm:pt modelId="{EE530253-F0B7-4BE2-B3A4-488F5A8F4523}" type="pres">
      <dgm:prSet presAssocID="{F5A10962-D81F-4ABB-8933-08D75D681D25}" presName="Name0" presStyleCnt="0">
        <dgm:presLayoutVars>
          <dgm:dir/>
          <dgm:resizeHandles val="exact"/>
        </dgm:presLayoutVars>
      </dgm:prSet>
      <dgm:spPr/>
    </dgm:pt>
    <dgm:pt modelId="{3D28DCD2-9A1A-44E5-B023-B91CC9B3975E}" type="pres">
      <dgm:prSet presAssocID="{A9D2CDB7-A7AA-43C7-9A77-9A66547E16F8}" presName="parTxOnly" presStyleLbl="node1" presStyleIdx="0" presStyleCnt="4">
        <dgm:presLayoutVars>
          <dgm:bulletEnabled val="1"/>
        </dgm:presLayoutVars>
      </dgm:prSet>
      <dgm:spPr/>
    </dgm:pt>
    <dgm:pt modelId="{A1091ADF-76DC-49C7-8AAF-22614F461987}" type="pres">
      <dgm:prSet presAssocID="{C35AB29E-2A0C-4F4E-B66B-664958D5823C}" presName="parSpace" presStyleCnt="0"/>
      <dgm:spPr/>
    </dgm:pt>
    <dgm:pt modelId="{081E773A-194F-44FD-A5CC-79632B85028F}" type="pres">
      <dgm:prSet presAssocID="{D1355BB3-C0B0-459F-93EA-DB14860A34A3}" presName="parTxOnly" presStyleLbl="node1" presStyleIdx="1" presStyleCnt="4">
        <dgm:presLayoutVars>
          <dgm:bulletEnabled val="1"/>
        </dgm:presLayoutVars>
      </dgm:prSet>
      <dgm:spPr/>
    </dgm:pt>
    <dgm:pt modelId="{A6F92337-C03F-434D-A07D-6401930AC72C}" type="pres">
      <dgm:prSet presAssocID="{3F49425C-53D9-490B-8A19-CE891A0C8CE0}" presName="parSpace" presStyleCnt="0"/>
      <dgm:spPr/>
    </dgm:pt>
    <dgm:pt modelId="{DD6CDD5C-AD81-4FCF-AD25-E50DFDCDE21B}" type="pres">
      <dgm:prSet presAssocID="{0C27DE86-9D31-47F9-9781-6B8475AB6AA2}" presName="parTxOnly" presStyleLbl="node1" presStyleIdx="2" presStyleCnt="4">
        <dgm:presLayoutVars>
          <dgm:bulletEnabled val="1"/>
        </dgm:presLayoutVars>
      </dgm:prSet>
      <dgm:spPr/>
    </dgm:pt>
    <dgm:pt modelId="{6BFAF350-A6A7-4B7F-9AA7-78C939688F8D}" type="pres">
      <dgm:prSet presAssocID="{07C81733-277B-4788-A94B-9DBA3EBED162}" presName="parSpace" presStyleCnt="0"/>
      <dgm:spPr/>
    </dgm:pt>
    <dgm:pt modelId="{C7AEE7BC-3D13-4ECF-8BD5-D4D733F11835}" type="pres">
      <dgm:prSet presAssocID="{CF127823-D119-4BB8-8D63-5B9616ED9A29}" presName="parTxOnly" presStyleLbl="node1" presStyleIdx="3" presStyleCnt="4">
        <dgm:presLayoutVars>
          <dgm:bulletEnabled val="1"/>
        </dgm:presLayoutVars>
      </dgm:prSet>
      <dgm:spPr/>
    </dgm:pt>
  </dgm:ptLst>
  <dgm:cxnLst>
    <dgm:cxn modelId="{E441D804-8D72-4DE4-9C9C-9254DE3FEA9F}" type="presOf" srcId="{D1355BB3-C0B0-459F-93EA-DB14860A34A3}" destId="{081E773A-194F-44FD-A5CC-79632B85028F}" srcOrd="0" destOrd="0" presId="urn:microsoft.com/office/officeart/2005/8/layout/hChevron3"/>
    <dgm:cxn modelId="{80022506-8690-4EDE-BECC-12908712B622}" type="presOf" srcId="{0C27DE86-9D31-47F9-9781-6B8475AB6AA2}" destId="{DD6CDD5C-AD81-4FCF-AD25-E50DFDCDE21B}" srcOrd="0" destOrd="0" presId="urn:microsoft.com/office/officeart/2005/8/layout/hChevron3"/>
    <dgm:cxn modelId="{F7E3A323-97E6-4C11-8743-D5AE4C3CE046}" type="presOf" srcId="{F5A10962-D81F-4ABB-8933-08D75D681D25}" destId="{EE530253-F0B7-4BE2-B3A4-488F5A8F4523}" srcOrd="0" destOrd="0" presId="urn:microsoft.com/office/officeart/2005/8/layout/hChevron3"/>
    <dgm:cxn modelId="{15FDD623-E292-4C6E-8784-2D7A65D92D2B}" type="presOf" srcId="{CF127823-D119-4BB8-8D63-5B9616ED9A29}" destId="{C7AEE7BC-3D13-4ECF-8BD5-D4D733F11835}" srcOrd="0" destOrd="0" presId="urn:microsoft.com/office/officeart/2005/8/layout/hChevron3"/>
    <dgm:cxn modelId="{30DEAD8A-EA05-422A-A4BA-B1FF66B8B24A}" srcId="{F5A10962-D81F-4ABB-8933-08D75D681D25}" destId="{A9D2CDB7-A7AA-43C7-9A77-9A66547E16F8}" srcOrd="0" destOrd="0" parTransId="{AAFADFF1-02D4-4F8E-8C40-3A52DCF006CE}" sibTransId="{C35AB29E-2A0C-4F4E-B66B-664958D5823C}"/>
    <dgm:cxn modelId="{0EE73E95-255E-4022-98B8-ABA1F76F3044}" srcId="{F5A10962-D81F-4ABB-8933-08D75D681D25}" destId="{0C27DE86-9D31-47F9-9781-6B8475AB6AA2}" srcOrd="2" destOrd="0" parTransId="{81CFE112-2827-4AFE-8A67-02AAF23C917D}" sibTransId="{07C81733-277B-4788-A94B-9DBA3EBED162}"/>
    <dgm:cxn modelId="{E938EFC4-AB9F-41F0-BC9C-9710BDC81A59}" type="presOf" srcId="{A9D2CDB7-A7AA-43C7-9A77-9A66547E16F8}" destId="{3D28DCD2-9A1A-44E5-B023-B91CC9B3975E}" srcOrd="0" destOrd="0" presId="urn:microsoft.com/office/officeart/2005/8/layout/hChevron3"/>
    <dgm:cxn modelId="{592019D2-B255-49DF-A4A8-3B6AC4AF9963}" srcId="{F5A10962-D81F-4ABB-8933-08D75D681D25}" destId="{CF127823-D119-4BB8-8D63-5B9616ED9A29}" srcOrd="3" destOrd="0" parTransId="{6389E235-BE39-4F2B-BCA6-71CE6745BCDD}" sibTransId="{00BA9904-587E-45F0-A046-C85560AC2AC4}"/>
    <dgm:cxn modelId="{567848FA-7B58-43D3-87C1-AF84FE9E4AF4}" srcId="{F5A10962-D81F-4ABB-8933-08D75D681D25}" destId="{D1355BB3-C0B0-459F-93EA-DB14860A34A3}" srcOrd="1" destOrd="0" parTransId="{1E4E55D4-7503-4719-95AD-05DD7AB56371}" sibTransId="{3F49425C-53D9-490B-8A19-CE891A0C8CE0}"/>
    <dgm:cxn modelId="{DFCCEF87-4765-442A-AF4C-27D05F08D355}" type="presParOf" srcId="{EE530253-F0B7-4BE2-B3A4-488F5A8F4523}" destId="{3D28DCD2-9A1A-44E5-B023-B91CC9B3975E}" srcOrd="0" destOrd="0" presId="urn:microsoft.com/office/officeart/2005/8/layout/hChevron3"/>
    <dgm:cxn modelId="{EE90B69F-63F2-4771-8D50-68D8DA6C4CBE}" type="presParOf" srcId="{EE530253-F0B7-4BE2-B3A4-488F5A8F4523}" destId="{A1091ADF-76DC-49C7-8AAF-22614F461987}" srcOrd="1" destOrd="0" presId="urn:microsoft.com/office/officeart/2005/8/layout/hChevron3"/>
    <dgm:cxn modelId="{49704F57-908A-41E2-BE3C-EF49B3CA0FFF}" type="presParOf" srcId="{EE530253-F0B7-4BE2-B3A4-488F5A8F4523}" destId="{081E773A-194F-44FD-A5CC-79632B85028F}" srcOrd="2" destOrd="0" presId="urn:microsoft.com/office/officeart/2005/8/layout/hChevron3"/>
    <dgm:cxn modelId="{72A6E3FD-CCE2-4EBF-97BC-D86EBEC5D478}" type="presParOf" srcId="{EE530253-F0B7-4BE2-B3A4-488F5A8F4523}" destId="{A6F92337-C03F-434D-A07D-6401930AC72C}" srcOrd="3" destOrd="0" presId="urn:microsoft.com/office/officeart/2005/8/layout/hChevron3"/>
    <dgm:cxn modelId="{BF1D422B-2C27-4436-BA8B-B66D5099C645}" type="presParOf" srcId="{EE530253-F0B7-4BE2-B3A4-488F5A8F4523}" destId="{DD6CDD5C-AD81-4FCF-AD25-E50DFDCDE21B}" srcOrd="4" destOrd="0" presId="urn:microsoft.com/office/officeart/2005/8/layout/hChevron3"/>
    <dgm:cxn modelId="{6F574CB0-3B48-4589-A142-72C6C7A5B25D}" type="presParOf" srcId="{EE530253-F0B7-4BE2-B3A4-488F5A8F4523}" destId="{6BFAF350-A6A7-4B7F-9AA7-78C939688F8D}" srcOrd="5" destOrd="0" presId="urn:microsoft.com/office/officeart/2005/8/layout/hChevron3"/>
    <dgm:cxn modelId="{3A4660DE-ED62-43C6-A975-1D1136F1451E}" type="presParOf" srcId="{EE530253-F0B7-4BE2-B3A4-488F5A8F4523}" destId="{C7AEE7BC-3D13-4ECF-8BD5-D4D733F11835}" srcOrd="6"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D28DCD2-9A1A-44E5-B023-B91CC9B3975E}">
      <dsp:nvSpPr>
        <dsp:cNvPr id="0" name=""/>
        <dsp:cNvSpPr/>
      </dsp:nvSpPr>
      <dsp:spPr>
        <a:xfrm>
          <a:off x="3359" y="0"/>
          <a:ext cx="3371064" cy="734207"/>
        </a:xfrm>
        <a:prstGeom prst="homePlate">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202692" tIns="101346" rIns="50673" bIns="101346" numCol="1" spcCol="1270" anchor="ctr" anchorCtr="0">
          <a:noAutofit/>
        </a:bodyPr>
        <a:lstStyle/>
        <a:p>
          <a:pPr marL="0" lvl="0" indent="0" algn="ctr" defTabSz="1689100" rtl="0">
            <a:lnSpc>
              <a:spcPct val="90000"/>
            </a:lnSpc>
            <a:spcBef>
              <a:spcPct val="0"/>
            </a:spcBef>
            <a:spcAft>
              <a:spcPct val="35000"/>
            </a:spcAft>
            <a:buNone/>
          </a:pPr>
          <a:r>
            <a:rPr lang="en-US" sz="3800" kern="1200">
              <a:latin typeface="Calibri Light" panose="020F0302020204030204"/>
            </a:rPr>
            <a:t> </a:t>
          </a:r>
          <a:endParaRPr lang="en-US" sz="3800" kern="1200"/>
        </a:p>
      </dsp:txBody>
      <dsp:txXfrm>
        <a:off x="3359" y="0"/>
        <a:ext cx="3187512" cy="734207"/>
      </dsp:txXfrm>
    </dsp:sp>
    <dsp:sp modelId="{081E773A-194F-44FD-A5CC-79632B85028F}">
      <dsp:nvSpPr>
        <dsp:cNvPr id="0" name=""/>
        <dsp:cNvSpPr/>
      </dsp:nvSpPr>
      <dsp:spPr>
        <a:xfrm>
          <a:off x="2700211" y="0"/>
          <a:ext cx="3371064" cy="734207"/>
        </a:xfrm>
        <a:prstGeom prst="chevron">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52019" tIns="101346" rIns="50673" bIns="101346" numCol="1" spcCol="1270" anchor="ctr" anchorCtr="0">
          <a:noAutofit/>
        </a:bodyPr>
        <a:lstStyle/>
        <a:p>
          <a:pPr marL="0" lvl="0" indent="0" algn="ctr" defTabSz="1689100" rtl="0">
            <a:lnSpc>
              <a:spcPct val="90000"/>
            </a:lnSpc>
            <a:spcBef>
              <a:spcPct val="0"/>
            </a:spcBef>
            <a:spcAft>
              <a:spcPct val="35000"/>
            </a:spcAft>
            <a:buNone/>
          </a:pPr>
          <a:r>
            <a:rPr lang="en-US" sz="3800" kern="1200">
              <a:latin typeface="Calibri Light" panose="020F0302020204030204"/>
            </a:rPr>
            <a:t> </a:t>
          </a:r>
          <a:endParaRPr lang="en-US" sz="3800" kern="1200"/>
        </a:p>
      </dsp:txBody>
      <dsp:txXfrm>
        <a:off x="3067315" y="0"/>
        <a:ext cx="2636857" cy="734207"/>
      </dsp:txXfrm>
    </dsp:sp>
    <dsp:sp modelId="{DD6CDD5C-AD81-4FCF-AD25-E50DFDCDE21B}">
      <dsp:nvSpPr>
        <dsp:cNvPr id="0" name=""/>
        <dsp:cNvSpPr/>
      </dsp:nvSpPr>
      <dsp:spPr>
        <a:xfrm>
          <a:off x="5397062" y="0"/>
          <a:ext cx="3371064" cy="734207"/>
        </a:xfrm>
        <a:prstGeom prst="chevron">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52019" tIns="101346" rIns="50673" bIns="101346" numCol="1" spcCol="1270" anchor="ctr" anchorCtr="0">
          <a:noAutofit/>
        </a:bodyPr>
        <a:lstStyle/>
        <a:p>
          <a:pPr marL="0" lvl="0" indent="0" algn="ctr" defTabSz="1689100" rtl="0">
            <a:lnSpc>
              <a:spcPct val="90000"/>
            </a:lnSpc>
            <a:spcBef>
              <a:spcPct val="0"/>
            </a:spcBef>
            <a:spcAft>
              <a:spcPct val="35000"/>
            </a:spcAft>
            <a:buNone/>
          </a:pPr>
          <a:r>
            <a:rPr lang="en-US" sz="3800" kern="1200">
              <a:latin typeface="Calibri Light" panose="020F0302020204030204"/>
            </a:rPr>
            <a:t> </a:t>
          </a:r>
        </a:p>
      </dsp:txBody>
      <dsp:txXfrm>
        <a:off x="5764166" y="0"/>
        <a:ext cx="2636857" cy="734207"/>
      </dsp:txXfrm>
    </dsp:sp>
    <dsp:sp modelId="{C7AEE7BC-3D13-4ECF-8BD5-D4D733F11835}">
      <dsp:nvSpPr>
        <dsp:cNvPr id="0" name=""/>
        <dsp:cNvSpPr/>
      </dsp:nvSpPr>
      <dsp:spPr>
        <a:xfrm>
          <a:off x="8093913" y="0"/>
          <a:ext cx="3371064" cy="734207"/>
        </a:xfrm>
        <a:prstGeom prst="chevron">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52019" tIns="101346" rIns="50673" bIns="101346" numCol="1" spcCol="1270" anchor="ctr" anchorCtr="0">
          <a:noAutofit/>
        </a:bodyPr>
        <a:lstStyle/>
        <a:p>
          <a:pPr marL="0" lvl="0" indent="0" algn="ctr" defTabSz="1689100" rtl="0">
            <a:lnSpc>
              <a:spcPct val="90000"/>
            </a:lnSpc>
            <a:spcBef>
              <a:spcPct val="0"/>
            </a:spcBef>
            <a:spcAft>
              <a:spcPct val="35000"/>
            </a:spcAft>
            <a:buNone/>
          </a:pPr>
          <a:r>
            <a:rPr lang="en-US" sz="3800" kern="1200">
              <a:latin typeface="Calibri Light" panose="020F0302020204030204"/>
            </a:rPr>
            <a:t> </a:t>
          </a:r>
        </a:p>
      </dsp:txBody>
      <dsp:txXfrm>
        <a:off x="8461017" y="0"/>
        <a:ext cx="2636857" cy="734207"/>
      </dsp:txXfrm>
    </dsp:sp>
  </dsp:spTree>
</dsp:drawing>
</file>

<file path=ppt/diagrams/layout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CF48F24-5A87-4D2B-B72C-07991EA7C595}" type="datetimeFigureOut">
              <a:t>5/3/23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735DED5-2E3A-4AC3-88BF-456D205F5BBA}" type="slidenum">
              <a:t>‹#›</a:t>
            </a:fld>
            <a:endParaRPr lang="en-US"/>
          </a:p>
        </p:txBody>
      </p:sp>
    </p:spTree>
    <p:extLst>
      <p:ext uri="{BB962C8B-B14F-4D97-AF65-F5344CB8AC3E}">
        <p14:creationId xmlns:p14="http://schemas.microsoft.com/office/powerpoint/2010/main" val="12753053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Adapt proactive security practices we see at large companies to SMBs</a:t>
            </a:r>
          </a:p>
          <a:p>
            <a:pPr marL="171450" indent="-171450">
              <a:buFont typeface="Arial" panose="020B0604020202020204" pitchFamily="34" charset="0"/>
              <a:buChar char="•"/>
            </a:pPr>
            <a:r>
              <a:rPr lang="en-US" dirty="0"/>
              <a:t>Proactive sec always has its challenges</a:t>
            </a:r>
          </a:p>
          <a:p>
            <a:pPr marL="628650" lvl="1" indent="-171450">
              <a:buFont typeface="Arial" panose="020B0604020202020204" pitchFamily="34" charset="0"/>
              <a:buChar char="•"/>
            </a:pPr>
            <a:r>
              <a:rPr lang="en-US" dirty="0"/>
              <a:t>Big companies have more to work with</a:t>
            </a:r>
          </a:p>
          <a:p>
            <a:pPr marL="628650" lvl="1" indent="-171450">
              <a:buFont typeface="Arial" panose="020B0604020202020204" pitchFamily="34" charset="0"/>
              <a:buChar char="•"/>
            </a:pPr>
            <a:r>
              <a:rPr lang="en-US" dirty="0"/>
              <a:t>SMBs don’t</a:t>
            </a:r>
          </a:p>
          <a:p>
            <a:pPr marL="628650" lvl="1" indent="-171450">
              <a:buFont typeface="Arial" panose="020B0604020202020204" pitchFamily="34" charset="0"/>
              <a:buChar char="•"/>
            </a:pPr>
            <a:r>
              <a:rPr lang="en-US" dirty="0"/>
              <a:t>Have to be more precise with their resources</a:t>
            </a:r>
          </a:p>
          <a:p>
            <a:pPr marL="628650" lvl="1" indent="-171450">
              <a:buFont typeface="Arial" panose="020B0604020202020204" pitchFamily="34" charset="0"/>
              <a:buChar char="•"/>
            </a:pPr>
            <a:r>
              <a:rPr lang="en-US" dirty="0"/>
              <a:t>Can mean proactive sec isn’t prioritized</a:t>
            </a:r>
          </a:p>
          <a:p>
            <a:pPr marL="171450" lvl="0" indent="-171450">
              <a:buFont typeface="Arial" panose="020B0604020202020204" pitchFamily="34" charset="0"/>
              <a:buChar char="•"/>
            </a:pPr>
            <a:r>
              <a:rPr lang="en-US" dirty="0"/>
              <a:t>Proactive security</a:t>
            </a:r>
          </a:p>
          <a:p>
            <a:pPr marL="628650" lvl="1" indent="-171450">
              <a:buFont typeface="Arial" panose="020B0604020202020204" pitchFamily="34" charset="0"/>
              <a:buChar char="•"/>
            </a:pPr>
            <a:r>
              <a:rPr lang="en-US" dirty="0"/>
              <a:t>Everything you do before an attack</a:t>
            </a:r>
          </a:p>
          <a:p>
            <a:pPr marL="628650" lvl="1" indent="-171450">
              <a:buFont typeface="Arial" panose="020B0604020202020204" pitchFamily="34" charset="0"/>
              <a:buChar char="•"/>
            </a:pPr>
            <a:r>
              <a:rPr lang="en-US" dirty="0"/>
              <a:t>Preemptively finding and addressing weaknesses</a:t>
            </a:r>
          </a:p>
          <a:p>
            <a:pPr marL="628650" lvl="1" indent="-171450">
              <a:buFont typeface="Arial" panose="020B0604020202020204" pitchFamily="34" charset="0"/>
              <a:buChar char="•"/>
            </a:pPr>
            <a:r>
              <a:rPr lang="en-US" dirty="0"/>
              <a:t>Important </a:t>
            </a:r>
            <a:r>
              <a:rPr lang="en-US" dirty="0" err="1"/>
              <a:t>bc</a:t>
            </a:r>
            <a:r>
              <a:rPr lang="en-US" dirty="0"/>
              <a:t> makes orgs resilient</a:t>
            </a:r>
          </a:p>
          <a:p>
            <a:pPr marL="1085850" lvl="2" indent="-171450">
              <a:buFont typeface="Arial" panose="020B0604020202020204" pitchFamily="34" charset="0"/>
              <a:buChar char="•"/>
            </a:pPr>
            <a:r>
              <a:rPr lang="en-US" dirty="0"/>
              <a:t>Prevent attacks and better prepare</a:t>
            </a:r>
          </a:p>
        </p:txBody>
      </p:sp>
      <p:sp>
        <p:nvSpPr>
          <p:cNvPr id="4" name="Slide Number Placeholder 3"/>
          <p:cNvSpPr>
            <a:spLocks noGrp="1"/>
          </p:cNvSpPr>
          <p:nvPr>
            <p:ph type="sldNum" sz="quarter" idx="5"/>
          </p:nvPr>
        </p:nvSpPr>
        <p:spPr/>
        <p:txBody>
          <a:bodyPr/>
          <a:lstStyle/>
          <a:p>
            <a:fld id="{4735DED5-2E3A-4AC3-88BF-456D205F5BBA}" type="slidenum">
              <a:rPr lang="en-US" smtClean="0"/>
              <a:t>3</a:t>
            </a:fld>
            <a:endParaRPr lang="en-US"/>
          </a:p>
        </p:txBody>
      </p:sp>
    </p:spTree>
    <p:extLst>
      <p:ext uri="{BB962C8B-B14F-4D97-AF65-F5344CB8AC3E}">
        <p14:creationId xmlns:p14="http://schemas.microsoft.com/office/powerpoint/2010/main" val="17189458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735DED5-2E3A-4AC3-88BF-456D205F5BBA}" type="slidenum">
              <a:rPr lang="en-US" smtClean="0"/>
              <a:t>13</a:t>
            </a:fld>
            <a:endParaRPr lang="en-US"/>
          </a:p>
        </p:txBody>
      </p:sp>
    </p:spTree>
    <p:extLst>
      <p:ext uri="{BB962C8B-B14F-4D97-AF65-F5344CB8AC3E}">
        <p14:creationId xmlns:p14="http://schemas.microsoft.com/office/powerpoint/2010/main" val="39087823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There are so many great tools out there that can be deployed to accomplish several different goals, but if you are leveraging several,  managing each one individually can become cumbersome. This is where all-in-one platforms come in. They combine </a:t>
            </a:r>
          </a:p>
        </p:txBody>
      </p:sp>
      <p:sp>
        <p:nvSpPr>
          <p:cNvPr id="4" name="Slide Number Placeholder 3"/>
          <p:cNvSpPr>
            <a:spLocks noGrp="1"/>
          </p:cNvSpPr>
          <p:nvPr>
            <p:ph type="sldNum" sz="quarter" idx="5"/>
          </p:nvPr>
        </p:nvSpPr>
        <p:spPr/>
        <p:txBody>
          <a:bodyPr/>
          <a:lstStyle/>
          <a:p>
            <a:fld id="{4735DED5-2E3A-4AC3-88BF-456D205F5BBA}" type="slidenum">
              <a:rPr lang="en-US"/>
              <a:t>14</a:t>
            </a:fld>
            <a:endParaRPr lang="en-US"/>
          </a:p>
        </p:txBody>
      </p:sp>
    </p:spTree>
    <p:extLst>
      <p:ext uri="{BB962C8B-B14F-4D97-AF65-F5344CB8AC3E}">
        <p14:creationId xmlns:p14="http://schemas.microsoft.com/office/powerpoint/2010/main" val="36104412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cs typeface="Calibri"/>
              </a:rPr>
              <a:t>What is a tabletop?</a:t>
            </a:r>
          </a:p>
          <a:p>
            <a:pPr marL="628650" lvl="1" indent="-171450">
              <a:buFont typeface="Arial" panose="020B0604020202020204" pitchFamily="34" charset="0"/>
              <a:buChar char="•"/>
            </a:pPr>
            <a:r>
              <a:rPr lang="en-US" dirty="0">
                <a:cs typeface="Calibri"/>
              </a:rPr>
              <a:t>Create scenario of an attack</a:t>
            </a:r>
          </a:p>
          <a:p>
            <a:pPr marL="628650" lvl="1" indent="-171450">
              <a:buFont typeface="Arial" panose="020B0604020202020204" pitchFamily="34" charset="0"/>
              <a:buChar char="•"/>
            </a:pPr>
            <a:r>
              <a:rPr lang="en-US" dirty="0">
                <a:cs typeface="Calibri"/>
              </a:rPr>
              <a:t>Gather ppl who would be involved in response</a:t>
            </a:r>
          </a:p>
          <a:p>
            <a:pPr marL="628650" lvl="1" indent="-171450">
              <a:buFont typeface="Arial" panose="020B0604020202020204" pitchFamily="34" charset="0"/>
              <a:buChar char="•"/>
            </a:pPr>
            <a:r>
              <a:rPr lang="en-US" dirty="0">
                <a:cs typeface="Calibri"/>
              </a:rPr>
              <a:t>Play through how you would respond as a team</a:t>
            </a:r>
          </a:p>
          <a:p>
            <a:pPr marL="171450" lvl="0" indent="-171450">
              <a:buFont typeface="Arial" panose="020B0604020202020204" pitchFamily="34" charset="0"/>
              <a:buChar char="•"/>
            </a:pPr>
            <a:r>
              <a:rPr lang="en-US" dirty="0">
                <a:cs typeface="Calibri"/>
              </a:rPr>
              <a:t>Can be as big or small as you want</a:t>
            </a:r>
          </a:p>
          <a:p>
            <a:pPr marL="628650" lvl="1" indent="-171450">
              <a:buFont typeface="Arial" panose="020B0604020202020204" pitchFamily="34" charset="0"/>
              <a:buChar char="•"/>
            </a:pPr>
            <a:r>
              <a:rPr lang="en-US" dirty="0">
                <a:cs typeface="Calibri"/>
              </a:rPr>
              <a:t>A few ppl from technical team</a:t>
            </a:r>
          </a:p>
          <a:p>
            <a:pPr marL="628650" lvl="1" indent="-171450">
              <a:buFont typeface="Arial" panose="020B0604020202020204" pitchFamily="34" charset="0"/>
              <a:buChar char="•"/>
            </a:pPr>
            <a:r>
              <a:rPr lang="en-US" dirty="0">
                <a:cs typeface="Calibri"/>
              </a:rPr>
              <a:t>Cross-team</a:t>
            </a:r>
          </a:p>
          <a:p>
            <a:pPr marL="1085850" lvl="2" indent="-171450">
              <a:buFont typeface="Arial" panose="020B0604020202020204" pitchFamily="34" charset="0"/>
              <a:buChar char="•"/>
            </a:pPr>
            <a:r>
              <a:rPr lang="en-US" dirty="0">
                <a:cs typeface="Calibri"/>
              </a:rPr>
              <a:t>Execs, Legal, Comms</a:t>
            </a:r>
          </a:p>
        </p:txBody>
      </p:sp>
      <p:sp>
        <p:nvSpPr>
          <p:cNvPr id="4" name="Slide Number Placeholder 3"/>
          <p:cNvSpPr>
            <a:spLocks noGrp="1"/>
          </p:cNvSpPr>
          <p:nvPr>
            <p:ph type="sldNum" sz="quarter" idx="5"/>
          </p:nvPr>
        </p:nvSpPr>
        <p:spPr/>
        <p:txBody>
          <a:bodyPr/>
          <a:lstStyle/>
          <a:p>
            <a:fld id="{4735DED5-2E3A-4AC3-88BF-456D205F5BBA}" type="slidenum">
              <a:rPr lang="en-US"/>
              <a:t>15</a:t>
            </a:fld>
            <a:endParaRPr lang="en-US"/>
          </a:p>
        </p:txBody>
      </p:sp>
    </p:spTree>
    <p:extLst>
      <p:ext uri="{BB962C8B-B14F-4D97-AF65-F5344CB8AC3E}">
        <p14:creationId xmlns:p14="http://schemas.microsoft.com/office/powerpoint/2010/main" val="32038051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a:buChar char="•"/>
            </a:pPr>
            <a:r>
              <a:rPr lang="en-US" dirty="0">
                <a:cs typeface="Calibri"/>
              </a:rPr>
              <a:t> Not enough time in this talk to go through design specifics</a:t>
            </a:r>
          </a:p>
          <a:p>
            <a:pPr marL="171450" lvl="0" indent="-171450">
              <a:buFont typeface="Arial" panose="020B0604020202020204" pitchFamily="34" charset="0"/>
              <a:buChar char="•"/>
            </a:pPr>
            <a:r>
              <a:rPr lang="en-US" dirty="0">
                <a:cs typeface="Calibri"/>
              </a:rPr>
              <a:t> Start with the end</a:t>
            </a:r>
          </a:p>
          <a:p>
            <a:pPr marL="628650" lvl="1" indent="-171450">
              <a:buFont typeface="Arial" panose="020B0604020202020204" pitchFamily="34" charset="0"/>
              <a:buChar char="•"/>
            </a:pPr>
            <a:r>
              <a:rPr lang="en-US" dirty="0">
                <a:cs typeface="Calibri"/>
              </a:rPr>
              <a:t>What processes to test?</a:t>
            </a:r>
          </a:p>
          <a:p>
            <a:pPr marL="628650" lvl="1" indent="-171450">
              <a:buFont typeface="Arial" panose="020B0604020202020204" pitchFamily="34" charset="0"/>
              <a:buChar char="•"/>
            </a:pPr>
            <a:r>
              <a:rPr lang="en-US" dirty="0">
                <a:cs typeface="Calibri"/>
              </a:rPr>
              <a:t>What is company most at risk for?</a:t>
            </a:r>
          </a:p>
          <a:p>
            <a:pPr marL="628650" lvl="1" indent="-171450">
              <a:buFont typeface="Arial" panose="020B0604020202020204" pitchFamily="34" charset="0"/>
              <a:buChar char="•"/>
            </a:pPr>
            <a:r>
              <a:rPr lang="en-US" dirty="0">
                <a:cs typeface="Calibri"/>
              </a:rPr>
              <a:t>Think like a threat actor</a:t>
            </a:r>
          </a:p>
          <a:p>
            <a:pPr marL="171450" lvl="0" indent="-171450">
              <a:buFont typeface="Arial" panose="020B0604020202020204" pitchFamily="34" charset="0"/>
              <a:buChar char="•"/>
            </a:pPr>
            <a:r>
              <a:rPr lang="en-US" dirty="0">
                <a:cs typeface="Calibri"/>
              </a:rPr>
              <a:t> Audience</a:t>
            </a:r>
          </a:p>
          <a:p>
            <a:pPr marL="628650" lvl="1" indent="-171450">
              <a:buFont typeface="Arial" panose="020B0604020202020204" pitchFamily="34" charset="0"/>
              <a:buChar char="•"/>
            </a:pPr>
            <a:r>
              <a:rPr lang="en-US" dirty="0">
                <a:cs typeface="Calibri"/>
              </a:rPr>
              <a:t>Technical expertise</a:t>
            </a:r>
          </a:p>
          <a:p>
            <a:pPr marL="628650" lvl="1" indent="-171450">
              <a:buFont typeface="Arial" panose="020B0604020202020204" pitchFamily="34" charset="0"/>
              <a:buChar char="•"/>
            </a:pPr>
            <a:r>
              <a:rPr lang="en-US" dirty="0">
                <a:cs typeface="Calibri"/>
              </a:rPr>
              <a:t>Roles during incident</a:t>
            </a:r>
          </a:p>
          <a:p>
            <a:pPr marL="628650" lvl="1" indent="-171450">
              <a:buFont typeface="Arial" panose="020B0604020202020204" pitchFamily="34" charset="0"/>
              <a:buChar char="•"/>
            </a:pPr>
            <a:r>
              <a:rPr lang="en-US" dirty="0">
                <a:cs typeface="Calibri"/>
              </a:rPr>
              <a:t>Build facilitation questions and scenario info on those</a:t>
            </a:r>
          </a:p>
          <a:p>
            <a:pPr marL="171450" lvl="0" indent="-171450">
              <a:buFont typeface="Arial" panose="020B0604020202020204" pitchFamily="34" charset="0"/>
              <a:buChar char="•"/>
            </a:pPr>
            <a:r>
              <a:rPr lang="en-US" dirty="0">
                <a:cs typeface="Calibri"/>
              </a:rPr>
              <a:t> Tone</a:t>
            </a:r>
          </a:p>
          <a:p>
            <a:pPr marL="628650" lvl="1" indent="-171450">
              <a:buFont typeface="Arial" panose="020B0604020202020204" pitchFamily="34" charset="0"/>
              <a:buChar char="•"/>
            </a:pPr>
            <a:r>
              <a:rPr lang="en-US" dirty="0">
                <a:cs typeface="Calibri"/>
              </a:rPr>
              <a:t>People get nervous</a:t>
            </a:r>
          </a:p>
          <a:p>
            <a:pPr marL="628650" lvl="1" indent="-171450">
              <a:buFont typeface="Arial" panose="020B0604020202020204" pitchFamily="34" charset="0"/>
              <a:buChar char="•"/>
            </a:pPr>
            <a:r>
              <a:rPr lang="en-US" dirty="0">
                <a:cs typeface="Calibri"/>
              </a:rPr>
              <a:t>In planning and during tabletop: Learning exercise</a:t>
            </a:r>
          </a:p>
          <a:p>
            <a:pPr marL="285750" indent="-285750">
              <a:buFont typeface="Arial"/>
              <a:buChar char="•"/>
            </a:pPr>
            <a:r>
              <a:rPr lang="en-US" dirty="0">
                <a:cs typeface="Calibri"/>
              </a:rPr>
              <a:t>Resources</a:t>
            </a:r>
          </a:p>
          <a:p>
            <a:pPr marL="742950" lvl="1" indent="-285750">
              <a:buFont typeface="Arial"/>
              <a:buChar char="•"/>
            </a:pPr>
            <a:r>
              <a:rPr lang="en-US" dirty="0">
                <a:cs typeface="Calibri"/>
              </a:rPr>
              <a:t>Aimed at bigger orgs w specialization</a:t>
            </a:r>
          </a:p>
          <a:p>
            <a:pPr marL="1200150" lvl="2" indent="-285750">
              <a:buFont typeface="Arial"/>
              <a:buChar char="•"/>
            </a:pPr>
            <a:r>
              <a:rPr lang="en-US" dirty="0">
                <a:cs typeface="Calibri"/>
              </a:rPr>
              <a:t>Smaller orgs everyone wears many hats</a:t>
            </a:r>
          </a:p>
          <a:p>
            <a:pPr marL="742950" lvl="1" indent="-285750">
              <a:buFont typeface="Arial"/>
              <a:buChar char="•"/>
            </a:pPr>
            <a:r>
              <a:rPr lang="en-US" dirty="0">
                <a:cs typeface="Calibri"/>
              </a:rPr>
              <a:t>Institutional knowledge</a:t>
            </a:r>
          </a:p>
          <a:p>
            <a:pPr marL="742950" lvl="1" indent="-285750">
              <a:buFont typeface="Arial"/>
              <a:buChar char="•"/>
            </a:pPr>
            <a:r>
              <a:rPr lang="en-US" dirty="0">
                <a:cs typeface="Calibri"/>
              </a:rPr>
              <a:t>Capture and cross-train</a:t>
            </a:r>
          </a:p>
          <a:p>
            <a:pPr marL="285750" lvl="0" indent="-285750">
              <a:buFont typeface="Arial"/>
              <a:buChar char="•"/>
            </a:pPr>
            <a:endParaRPr lang="en-US" dirty="0">
              <a:cs typeface="Calibri"/>
            </a:endParaRPr>
          </a:p>
        </p:txBody>
      </p:sp>
      <p:sp>
        <p:nvSpPr>
          <p:cNvPr id="4" name="Slide Number Placeholder 3"/>
          <p:cNvSpPr>
            <a:spLocks noGrp="1"/>
          </p:cNvSpPr>
          <p:nvPr>
            <p:ph type="sldNum" sz="quarter" idx="5"/>
          </p:nvPr>
        </p:nvSpPr>
        <p:spPr/>
        <p:txBody>
          <a:bodyPr/>
          <a:lstStyle/>
          <a:p>
            <a:fld id="{4735DED5-2E3A-4AC3-88BF-456D205F5BBA}" type="slidenum">
              <a:rPr lang="en-US"/>
              <a:t>16</a:t>
            </a:fld>
            <a:endParaRPr lang="en-US"/>
          </a:p>
        </p:txBody>
      </p:sp>
    </p:spTree>
    <p:extLst>
      <p:ext uri="{BB962C8B-B14F-4D97-AF65-F5344CB8AC3E}">
        <p14:creationId xmlns:p14="http://schemas.microsoft.com/office/powerpoint/2010/main" val="20775230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indent="-285750">
              <a:buFont typeface="Arial"/>
              <a:buChar char="•"/>
            </a:pPr>
            <a:r>
              <a:rPr lang="en-US" dirty="0">
                <a:cs typeface="Calibri"/>
              </a:rPr>
              <a:t>Explain financial impacts of an incident</a:t>
            </a:r>
          </a:p>
          <a:p>
            <a:pPr lvl="1" indent="-285750">
              <a:buFont typeface="Arial"/>
              <a:buChar char="•"/>
            </a:pPr>
            <a:r>
              <a:rPr lang="en-US" dirty="0">
                <a:cs typeface="Calibri"/>
              </a:rPr>
              <a:t>How these proactive measures will help</a:t>
            </a:r>
          </a:p>
          <a:p>
            <a:pPr lvl="1" indent="-285750">
              <a:buFont typeface="Arial"/>
              <a:buChar char="•"/>
            </a:pPr>
            <a:r>
              <a:rPr lang="en-US" dirty="0">
                <a:cs typeface="Calibri"/>
              </a:rPr>
              <a:t>Or real world ex from peer orgs</a:t>
            </a:r>
          </a:p>
          <a:p>
            <a:pPr indent="-285750">
              <a:buFont typeface="Arial"/>
              <a:buChar char="•"/>
            </a:pPr>
            <a:r>
              <a:rPr lang="en-US" dirty="0">
                <a:cs typeface="Calibri"/>
              </a:rPr>
              <a:t>Get other stakeholders involved</a:t>
            </a:r>
          </a:p>
          <a:p>
            <a:pPr lvl="1" indent="-285750">
              <a:buFont typeface="Arial"/>
              <a:buChar char="•"/>
            </a:pPr>
            <a:r>
              <a:rPr lang="en-US" dirty="0">
                <a:cs typeface="Calibri"/>
              </a:rPr>
              <a:t>Compliance </a:t>
            </a:r>
            <a:r>
              <a:rPr lang="en-US" dirty="0" err="1">
                <a:cs typeface="Calibri"/>
              </a:rPr>
              <a:t>reqs</a:t>
            </a:r>
            <a:r>
              <a:rPr lang="en-US" dirty="0">
                <a:cs typeface="Calibri"/>
              </a:rPr>
              <a:t> – Legal or HR</a:t>
            </a:r>
          </a:p>
          <a:p>
            <a:pPr lvl="1" indent="-285750">
              <a:buFont typeface="Arial"/>
              <a:buChar char="•"/>
            </a:pPr>
            <a:r>
              <a:rPr lang="en-US" dirty="0">
                <a:cs typeface="Calibri"/>
              </a:rPr>
              <a:t>How this maps to compliance frameworks</a:t>
            </a:r>
          </a:p>
          <a:p>
            <a:pPr lvl="2" indent="-285750">
              <a:buFont typeface="Arial"/>
              <a:buChar char="•"/>
            </a:pPr>
            <a:r>
              <a:rPr lang="en-US" dirty="0">
                <a:cs typeface="Calibri"/>
              </a:rPr>
              <a:t>Or makes you look good to insurance</a:t>
            </a:r>
          </a:p>
          <a:p>
            <a:pPr indent="-285750">
              <a:buFont typeface="Arial"/>
              <a:buChar char="•"/>
            </a:pPr>
            <a:r>
              <a:rPr lang="en-US" dirty="0">
                <a:cs typeface="Calibri"/>
              </a:rPr>
              <a:t>Show</a:t>
            </a:r>
          </a:p>
          <a:p>
            <a:pPr lvl="1" indent="-285750">
              <a:buFont typeface="Arial"/>
              <a:buChar char="•"/>
            </a:pPr>
            <a:r>
              <a:rPr lang="en-US" dirty="0">
                <a:cs typeface="Calibri"/>
              </a:rPr>
              <a:t>Tabletop exercises</a:t>
            </a:r>
          </a:p>
          <a:p>
            <a:pPr lvl="1" indent="-285750">
              <a:buFont typeface="Arial"/>
              <a:buChar char="•"/>
            </a:pPr>
            <a:r>
              <a:rPr lang="en-US" dirty="0">
                <a:cs typeface="Calibri"/>
              </a:rPr>
              <a:t>Illustrate how incidents progress</a:t>
            </a:r>
          </a:p>
          <a:p>
            <a:pPr lvl="1" indent="-285750">
              <a:buFont typeface="Arial"/>
              <a:buChar char="•"/>
            </a:pPr>
            <a:r>
              <a:rPr lang="en-US" dirty="0">
                <a:cs typeface="Calibri"/>
              </a:rPr>
              <a:t>Why you need sec tools</a:t>
            </a:r>
          </a:p>
          <a:p>
            <a:pPr lvl="2" indent="-285750">
              <a:buFont typeface="Arial"/>
              <a:buChar char="•"/>
            </a:pPr>
            <a:r>
              <a:rPr lang="en-US" dirty="0">
                <a:cs typeface="Calibri"/>
              </a:rPr>
              <a:t>Sec team got 3 new people in middle of TTX</a:t>
            </a:r>
          </a:p>
        </p:txBody>
      </p:sp>
      <p:sp>
        <p:nvSpPr>
          <p:cNvPr id="4" name="Slide Number Placeholder 3"/>
          <p:cNvSpPr>
            <a:spLocks noGrp="1"/>
          </p:cNvSpPr>
          <p:nvPr>
            <p:ph type="sldNum" sz="quarter" idx="5"/>
          </p:nvPr>
        </p:nvSpPr>
        <p:spPr/>
        <p:txBody>
          <a:bodyPr/>
          <a:lstStyle/>
          <a:p>
            <a:fld id="{4735DED5-2E3A-4AC3-88BF-456D205F5BBA}" type="slidenum">
              <a:rPr lang="en-US"/>
              <a:t>17</a:t>
            </a:fld>
            <a:endParaRPr lang="en-US"/>
          </a:p>
        </p:txBody>
      </p:sp>
    </p:spTree>
    <p:extLst>
      <p:ext uri="{BB962C8B-B14F-4D97-AF65-F5344CB8AC3E}">
        <p14:creationId xmlns:p14="http://schemas.microsoft.com/office/powerpoint/2010/main" val="27907989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indent="-285750">
              <a:buFont typeface="Arial"/>
              <a:buChar char="•"/>
            </a:pPr>
            <a:r>
              <a:rPr lang="en-US" dirty="0">
                <a:cs typeface="Calibri"/>
              </a:rPr>
              <a:t>Thanks you all for coming!</a:t>
            </a:r>
          </a:p>
          <a:p>
            <a:pPr indent="-285750">
              <a:buFont typeface="Arial"/>
              <a:buChar char="•"/>
            </a:pPr>
            <a:r>
              <a:rPr lang="en-US" dirty="0">
                <a:cs typeface="Calibri"/>
              </a:rPr>
              <a:t>You can find us at the happy hour, feel free to buy us a beer and ask some questions</a:t>
            </a:r>
          </a:p>
          <a:p>
            <a:pPr indent="-285750">
              <a:buFont typeface="Arial"/>
              <a:buChar char="•"/>
            </a:pPr>
            <a:r>
              <a:rPr lang="en-US" dirty="0">
                <a:cs typeface="Calibri"/>
              </a:rPr>
              <a:t>On Twitter</a:t>
            </a:r>
          </a:p>
          <a:p>
            <a:pPr indent="-285750">
              <a:buFont typeface="Arial"/>
              <a:buChar char="•"/>
            </a:pPr>
            <a:r>
              <a:rPr lang="en-US" dirty="0">
                <a:cs typeface="Calibri"/>
              </a:rPr>
              <a:t>Slides will be posted on </a:t>
            </a:r>
            <a:r>
              <a:rPr lang="en-US" dirty="0" err="1">
                <a:cs typeface="Calibri"/>
              </a:rPr>
              <a:t>github</a:t>
            </a:r>
            <a:r>
              <a:rPr lang="en-US" dirty="0">
                <a:cs typeface="Calibri"/>
              </a:rPr>
              <a:t> as well</a:t>
            </a:r>
          </a:p>
        </p:txBody>
      </p:sp>
      <p:sp>
        <p:nvSpPr>
          <p:cNvPr id="4" name="Slide Number Placeholder 3"/>
          <p:cNvSpPr>
            <a:spLocks noGrp="1"/>
          </p:cNvSpPr>
          <p:nvPr>
            <p:ph type="sldNum" sz="quarter" idx="5"/>
          </p:nvPr>
        </p:nvSpPr>
        <p:spPr/>
        <p:txBody>
          <a:bodyPr/>
          <a:lstStyle/>
          <a:p>
            <a:fld id="{4735DED5-2E3A-4AC3-88BF-456D205F5BBA}" type="slidenum">
              <a:rPr lang="en-US"/>
              <a:t>18</a:t>
            </a:fld>
            <a:endParaRPr lang="en-US"/>
          </a:p>
        </p:txBody>
      </p:sp>
    </p:spTree>
    <p:extLst>
      <p:ext uri="{BB962C8B-B14F-4D97-AF65-F5344CB8AC3E}">
        <p14:creationId xmlns:p14="http://schemas.microsoft.com/office/powerpoint/2010/main" val="28850713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Playbooks/Runbooks</a:t>
            </a:r>
          </a:p>
          <a:p>
            <a:endParaRPr lang="en-US" dirty="0"/>
          </a:p>
          <a:p>
            <a:r>
              <a:rPr lang="en-US" dirty="0"/>
              <a:t>- One theme in our assessments is the lack of documentation. Specifically the absence or neglection of runbooks and playbooks. This is a problem in small the large fortune 500 companies. This is not a money problem.</a:t>
            </a:r>
            <a:endParaRPr lang="en-US" dirty="0">
              <a:cs typeface="Calibri"/>
            </a:endParaRPr>
          </a:p>
          <a:p>
            <a:r>
              <a:rPr lang="en-US" dirty="0"/>
              <a:t> </a:t>
            </a:r>
            <a:endParaRPr lang="en-US" dirty="0">
              <a:cs typeface="Calibri"/>
            </a:endParaRPr>
          </a:p>
          <a:p>
            <a:pPr marL="171450" indent="-171450">
              <a:buFontTx/>
              <a:buChar char="-"/>
            </a:pPr>
            <a:r>
              <a:rPr lang="en-US" dirty="0"/>
              <a:t>More people tend to share hats and responsibilities.</a:t>
            </a:r>
          </a:p>
          <a:p>
            <a:pPr marL="171450" indent="-171450">
              <a:buFontTx/>
              <a:buChar char="-"/>
            </a:pPr>
            <a:r>
              <a:rPr lang="en-US" dirty="0"/>
              <a:t>Playbooks are top-level objectives or subjects like a phishing attack</a:t>
            </a:r>
          </a:p>
          <a:p>
            <a:pPr marL="171450" indent="-171450">
              <a:buFontTx/>
              <a:buChar char="-"/>
            </a:pPr>
            <a:r>
              <a:rPr lang="en-US" dirty="0"/>
              <a:t>Runbooks are the actual procedures you take to address the subject, such as blocking an </a:t>
            </a:r>
            <a:r>
              <a:rPr lang="en-US" dirty="0" err="1"/>
              <a:t>ip</a:t>
            </a:r>
            <a:r>
              <a:rPr lang="en-US" dirty="0"/>
              <a:t> address</a:t>
            </a:r>
          </a:p>
          <a:p>
            <a:pPr marL="171450" indent="-171450">
              <a:buFontTx/>
              <a:buChar char="-"/>
            </a:pPr>
            <a:r>
              <a:rPr lang="en-US" dirty="0"/>
              <a:t>Take the form of procedures – So instructions and steps to accomplish an action</a:t>
            </a:r>
          </a:p>
          <a:p>
            <a:pPr marL="171450" indent="-171450">
              <a:buFontTx/>
              <a:buChar char="-"/>
            </a:pPr>
            <a:r>
              <a:rPr lang="en-US" dirty="0">
                <a:cs typeface="Calibri"/>
              </a:rPr>
              <a:t>Need to be treated like living documents. Changes with the org and technology</a:t>
            </a:r>
          </a:p>
          <a:p>
            <a:pPr marL="171450" indent="-171450">
              <a:buFontTx/>
              <a:buChar char="-"/>
            </a:pPr>
            <a:r>
              <a:rPr lang="en-US" dirty="0">
                <a:cs typeface="Calibri"/>
              </a:rPr>
              <a:t>Leveraged for automation</a:t>
            </a:r>
          </a:p>
          <a:p>
            <a:pPr marL="171450" indent="-171450">
              <a:buFontTx/>
              <a:buChar char="-"/>
            </a:pPr>
            <a:endParaRPr lang="en-US" dirty="0">
              <a:cs typeface="Calibri"/>
            </a:endParaRPr>
          </a:p>
          <a:p>
            <a:endParaRPr lang="en-US" dirty="0">
              <a:cs typeface="Calibri"/>
            </a:endParaRPr>
          </a:p>
        </p:txBody>
      </p:sp>
      <p:sp>
        <p:nvSpPr>
          <p:cNvPr id="4" name="Slide Number Placeholder 3"/>
          <p:cNvSpPr>
            <a:spLocks noGrp="1"/>
          </p:cNvSpPr>
          <p:nvPr>
            <p:ph type="sldNum" sz="quarter" idx="5"/>
          </p:nvPr>
        </p:nvSpPr>
        <p:spPr/>
        <p:txBody>
          <a:bodyPr/>
          <a:lstStyle/>
          <a:p>
            <a:fld id="{4735DED5-2E3A-4AC3-88BF-456D205F5BBA}" type="slidenum">
              <a:rPr lang="en-US"/>
              <a:t>4</a:t>
            </a:fld>
            <a:endParaRPr lang="en-US"/>
          </a:p>
        </p:txBody>
      </p:sp>
    </p:spTree>
    <p:extLst>
      <p:ext uri="{BB962C8B-B14F-4D97-AF65-F5344CB8AC3E}">
        <p14:creationId xmlns:p14="http://schemas.microsoft.com/office/powerpoint/2010/main" val="5052295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4735DED5-2E3A-4AC3-88BF-456D205F5BBA}" type="slidenum">
              <a:rPr lang="en-US"/>
              <a:t>5</a:t>
            </a:fld>
            <a:endParaRPr lang="en-US"/>
          </a:p>
        </p:txBody>
      </p:sp>
    </p:spTree>
    <p:extLst>
      <p:ext uri="{BB962C8B-B14F-4D97-AF65-F5344CB8AC3E}">
        <p14:creationId xmlns:p14="http://schemas.microsoft.com/office/powerpoint/2010/main" val="11307562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We are bombarded by vendors and top 50 lists. How are we supposed to understand what we need as an organization. </a:t>
            </a:r>
          </a:p>
          <a:p>
            <a:endParaRPr lang="en-US" dirty="0">
              <a:cs typeface="Calibri"/>
            </a:endParaRPr>
          </a:p>
          <a:p>
            <a:r>
              <a:rPr lang="en-US" dirty="0">
                <a:cs typeface="Calibri"/>
              </a:rPr>
              <a:t>Need the people to manage the technology</a:t>
            </a:r>
          </a:p>
        </p:txBody>
      </p:sp>
      <p:sp>
        <p:nvSpPr>
          <p:cNvPr id="4" name="Slide Number Placeholder 3"/>
          <p:cNvSpPr>
            <a:spLocks noGrp="1"/>
          </p:cNvSpPr>
          <p:nvPr>
            <p:ph type="sldNum" sz="quarter" idx="5"/>
          </p:nvPr>
        </p:nvSpPr>
        <p:spPr/>
        <p:txBody>
          <a:bodyPr/>
          <a:lstStyle/>
          <a:p>
            <a:fld id="{4735DED5-2E3A-4AC3-88BF-456D205F5BBA}" type="slidenum">
              <a:t>6</a:t>
            </a:fld>
            <a:endParaRPr lang="en-US"/>
          </a:p>
        </p:txBody>
      </p:sp>
    </p:spTree>
    <p:extLst>
      <p:ext uri="{BB962C8B-B14F-4D97-AF65-F5344CB8AC3E}">
        <p14:creationId xmlns:p14="http://schemas.microsoft.com/office/powerpoint/2010/main" val="25109699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ea typeface="Calibri"/>
              <a:cs typeface="Calibri"/>
            </a:endParaRPr>
          </a:p>
          <a:p>
            <a:pPr marL="228600" indent="-228600">
              <a:buAutoNum type="arabicPeriod"/>
            </a:pPr>
            <a:r>
              <a:rPr lang="en-US" dirty="0">
                <a:ea typeface="Calibri"/>
                <a:cs typeface="Calibri"/>
              </a:rPr>
              <a:t>Name of the game is defense in-depth not "buy all the things". If the strategy is to buy security, you have already failed. </a:t>
            </a:r>
          </a:p>
          <a:p>
            <a:pPr marL="228600" indent="-228600">
              <a:buAutoNum type="arabicPeriod"/>
            </a:pPr>
            <a:r>
              <a:rPr lang="en-US" dirty="0">
                <a:ea typeface="Calibri"/>
                <a:cs typeface="Calibri"/>
              </a:rPr>
              <a:t>Try to get the most out of what you have</a:t>
            </a:r>
            <a:endParaRPr lang="en-US" dirty="0"/>
          </a:p>
          <a:p>
            <a:pPr marL="228600" indent="-228600">
              <a:buAutoNum type="arabicPeriod"/>
            </a:pPr>
            <a:r>
              <a:rPr lang="en-US" dirty="0">
                <a:ea typeface="Calibri" panose="020F0502020204030204"/>
                <a:cs typeface="Calibri"/>
              </a:rPr>
              <a:t>Identify free solutions to advance the security program</a:t>
            </a:r>
          </a:p>
          <a:p>
            <a:pPr marL="228600" indent="-228600">
              <a:buAutoNum type="arabicPeriod"/>
            </a:pPr>
            <a:r>
              <a:rPr lang="en-US" dirty="0">
                <a:ea typeface="Calibri" panose="020F0502020204030204"/>
                <a:cs typeface="Calibri"/>
              </a:rPr>
              <a:t>If you gave me budget to pick my first control, it would be a SIEM, which you can build your other controls around</a:t>
            </a:r>
          </a:p>
          <a:p>
            <a:pPr marL="228600" indent="-228600">
              <a:buAutoNum type="arabicPeriod"/>
            </a:pPr>
            <a:r>
              <a:rPr lang="en-US" dirty="0">
                <a:ea typeface="Calibri" panose="020F0502020204030204"/>
                <a:cs typeface="Calibri"/>
              </a:rPr>
              <a:t>Send all of your logs to gain visibility within your environment, including routers, servers, printers, you name it</a:t>
            </a:r>
          </a:p>
          <a:p>
            <a:pPr marL="228600" indent="-228600">
              <a:buAutoNum type="arabicPeriod"/>
            </a:pPr>
            <a:r>
              <a:rPr lang="en-US" dirty="0">
                <a:ea typeface="Calibri" panose="020F0502020204030204"/>
                <a:cs typeface="Calibri"/>
              </a:rPr>
              <a:t>Configuration management isn’t as sexy but it is just as important</a:t>
            </a:r>
          </a:p>
          <a:p>
            <a:pPr marL="685800" lvl="1" indent="-228600">
              <a:buAutoNum type="arabicPeriod"/>
            </a:pPr>
            <a:r>
              <a:rPr lang="en-US" dirty="0">
                <a:ea typeface="Calibri" panose="020F0502020204030204"/>
                <a:cs typeface="Calibri"/>
              </a:rPr>
              <a:t>You want to harden what you are protecting</a:t>
            </a:r>
          </a:p>
          <a:p>
            <a:pPr marL="685800" lvl="1" indent="-228600">
              <a:buAutoNum type="arabicPeriod"/>
            </a:pPr>
            <a:r>
              <a:rPr lang="en-US" dirty="0">
                <a:ea typeface="Calibri" panose="020F0502020204030204"/>
                <a:cs typeface="Calibri"/>
              </a:rPr>
              <a:t>This means leveraging hardened images and baseline images that follow standards such as  CIS or STIG</a:t>
            </a:r>
          </a:p>
          <a:p>
            <a:pPr marL="228600" lvl="0" indent="-228600">
              <a:buAutoNum type="arabicPeriod"/>
            </a:pPr>
            <a:r>
              <a:rPr lang="en-US" dirty="0">
                <a:ea typeface="Calibri" panose="020F0502020204030204"/>
                <a:cs typeface="Calibri"/>
              </a:rPr>
              <a:t>Ticket and case management will allow you to collect and track alerts and incidents – You need a hub to collect this information – A shared email account should be not be used</a:t>
            </a:r>
          </a:p>
          <a:p>
            <a:pPr marL="228600" indent="-228600">
              <a:buAutoNum type="arabicPeriod"/>
            </a:pPr>
            <a:r>
              <a:rPr lang="en-US" dirty="0">
                <a:ea typeface="Calibri" panose="020F0502020204030204"/>
                <a:cs typeface="Calibri"/>
              </a:rPr>
              <a:t>So lets talk about free solutions to help you achieve this goal</a:t>
            </a:r>
          </a:p>
          <a:p>
            <a:pPr marL="228600" indent="-228600">
              <a:buAutoNum type="arabicPeriod"/>
            </a:pPr>
            <a:endParaRPr lang="en-US" dirty="0">
              <a:ea typeface="Calibri" panose="020F0502020204030204"/>
              <a:cs typeface="Calibri"/>
            </a:endParaRPr>
          </a:p>
        </p:txBody>
      </p:sp>
      <p:sp>
        <p:nvSpPr>
          <p:cNvPr id="4" name="Slide Number Placeholder 3"/>
          <p:cNvSpPr>
            <a:spLocks noGrp="1"/>
          </p:cNvSpPr>
          <p:nvPr>
            <p:ph type="sldNum" sz="quarter" idx="5"/>
          </p:nvPr>
        </p:nvSpPr>
        <p:spPr/>
        <p:txBody>
          <a:bodyPr/>
          <a:lstStyle/>
          <a:p>
            <a:fld id="{4735DED5-2E3A-4AC3-88BF-456D205F5BBA}" type="slidenum">
              <a:rPr lang="en-US"/>
              <a:t>7</a:t>
            </a:fld>
            <a:endParaRPr lang="en-US"/>
          </a:p>
        </p:txBody>
      </p:sp>
    </p:spTree>
    <p:extLst>
      <p:ext uri="{BB962C8B-B14F-4D97-AF65-F5344CB8AC3E}">
        <p14:creationId xmlns:p14="http://schemas.microsoft.com/office/powerpoint/2010/main" val="7215677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"Free" doesn’t means there </a:t>
            </a:r>
            <a:r>
              <a:rPr lang="en-US" err="1">
                <a:cs typeface="Calibri"/>
              </a:rPr>
              <a:t>isnt</a:t>
            </a:r>
            <a:r>
              <a:rPr lang="en-US">
                <a:cs typeface="Calibri"/>
              </a:rPr>
              <a:t> any financial cost </a:t>
            </a:r>
          </a:p>
        </p:txBody>
      </p:sp>
      <p:sp>
        <p:nvSpPr>
          <p:cNvPr id="4" name="Slide Number Placeholder 3"/>
          <p:cNvSpPr>
            <a:spLocks noGrp="1"/>
          </p:cNvSpPr>
          <p:nvPr>
            <p:ph type="sldNum" sz="quarter" idx="5"/>
          </p:nvPr>
        </p:nvSpPr>
        <p:spPr/>
        <p:txBody>
          <a:bodyPr/>
          <a:lstStyle/>
          <a:p>
            <a:fld id="{4735DED5-2E3A-4AC3-88BF-456D205F5BBA}" type="slidenum">
              <a:rPr lang="en-US"/>
              <a:t>8</a:t>
            </a:fld>
            <a:endParaRPr lang="en-US"/>
          </a:p>
        </p:txBody>
      </p:sp>
    </p:spTree>
    <p:extLst>
      <p:ext uri="{BB962C8B-B14F-4D97-AF65-F5344CB8AC3E}">
        <p14:creationId xmlns:p14="http://schemas.microsoft.com/office/powerpoint/2010/main" val="13492133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cs typeface="Calibri"/>
              </a:rPr>
              <a:t>Make sure its an actively supported project. You don’t want to implement a control and then have to tear it out</a:t>
            </a:r>
          </a:p>
          <a:p>
            <a:pPr marL="171450" indent="-171450">
              <a:buFontTx/>
              <a:buChar char="-"/>
            </a:pPr>
            <a:r>
              <a:rPr lang="en-US" dirty="0">
                <a:cs typeface="Calibri"/>
              </a:rPr>
              <a:t>Time costs money. Free solutions don’t come with premium support included. Ensure the team managing the solution will be able to troubleshoot the solution.</a:t>
            </a:r>
          </a:p>
          <a:p>
            <a:pPr marL="171450" indent="-171450">
              <a:buFontTx/>
              <a:buChar char="-"/>
            </a:pPr>
            <a:r>
              <a:rPr lang="en-US" dirty="0">
                <a:cs typeface="Calibri"/>
              </a:rPr>
              <a:t>Free solutions are sometimes deployed on virtual hardware or come packed in an ISO. Ensure the solution uses a supported OS release and will be supported for the next 3-5 years.</a:t>
            </a:r>
          </a:p>
          <a:p>
            <a:pPr marL="171450" indent="-171450">
              <a:buFontTx/>
              <a:buChar char="-"/>
            </a:pPr>
            <a:r>
              <a:rPr lang="en-US" dirty="0">
                <a:cs typeface="Calibri"/>
              </a:rPr>
              <a:t>Pick a solution that will integrate with other products to help make your job easier and will scale for the future.</a:t>
            </a:r>
          </a:p>
        </p:txBody>
      </p:sp>
      <p:sp>
        <p:nvSpPr>
          <p:cNvPr id="4" name="Slide Number Placeholder 3"/>
          <p:cNvSpPr>
            <a:spLocks noGrp="1"/>
          </p:cNvSpPr>
          <p:nvPr>
            <p:ph type="sldNum" sz="quarter" idx="5"/>
          </p:nvPr>
        </p:nvSpPr>
        <p:spPr/>
        <p:txBody>
          <a:bodyPr/>
          <a:lstStyle/>
          <a:p>
            <a:fld id="{4735DED5-2E3A-4AC3-88BF-456D205F5BBA}" type="slidenum">
              <a:rPr lang="en-US"/>
              <a:t>9</a:t>
            </a:fld>
            <a:endParaRPr lang="en-US"/>
          </a:p>
        </p:txBody>
      </p:sp>
    </p:spTree>
    <p:extLst>
      <p:ext uri="{BB962C8B-B14F-4D97-AF65-F5344CB8AC3E}">
        <p14:creationId xmlns:p14="http://schemas.microsoft.com/office/powerpoint/2010/main" val="2990394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Need a place to centrally collect alerts and track incidents</a:t>
            </a:r>
          </a:p>
          <a:p>
            <a:pPr marL="171450" indent="-171450">
              <a:buFontTx/>
              <a:buChar char="-"/>
            </a:pPr>
            <a:r>
              <a:rPr lang="en-US" dirty="0"/>
              <a:t>Helps to replace email an email alias or a single point of failure if someone is out</a:t>
            </a:r>
          </a:p>
          <a:p>
            <a:pPr marL="171450" indent="-171450">
              <a:buFontTx/>
              <a:buChar char="-"/>
            </a:pPr>
            <a:r>
              <a:rPr lang="en-US" dirty="0"/>
              <a:t>Metrics are boring but help improve the program. </a:t>
            </a:r>
          </a:p>
          <a:p>
            <a:pPr marL="628650" lvl="1" indent="-171450">
              <a:buFontTx/>
              <a:buChar char="-"/>
            </a:pPr>
            <a:r>
              <a:rPr lang="en-US" dirty="0"/>
              <a:t>Example: Identifying log sources that are being utilized. Can help identify sources not being operationalized or that need to be removed to save money</a:t>
            </a:r>
          </a:p>
          <a:p>
            <a:pPr marL="171450" lvl="0" indent="-171450">
              <a:buFontTx/>
              <a:buChar char="-"/>
            </a:pPr>
            <a:r>
              <a:rPr lang="en-US" dirty="0"/>
              <a:t>Integrations and automation can help streamline IR processes. This solution is a great tool to help get you started.</a:t>
            </a:r>
          </a:p>
          <a:p>
            <a:pPr marL="628650" lvl="1" indent="-171450">
              <a:buFontTx/>
              <a:buChar char="-"/>
            </a:pPr>
            <a:r>
              <a:rPr lang="en-US" dirty="0"/>
              <a:t>Example: Enrichments of TTP and IOCs</a:t>
            </a:r>
          </a:p>
          <a:p>
            <a:pPr marL="628650" lvl="1" indent="-171450">
              <a:buFontTx/>
              <a:buChar char="-"/>
            </a:pPr>
            <a:endParaRPr lang="en-US" dirty="0"/>
          </a:p>
          <a:p>
            <a:pPr marL="628650" lvl="1" indent="-171450">
              <a:buFontTx/>
              <a:buChar char="-"/>
            </a:pPr>
            <a:r>
              <a:rPr lang="en-US" dirty="0"/>
              <a:t>https://</a:t>
            </a:r>
            <a:r>
              <a:rPr lang="en-US" dirty="0" err="1"/>
              <a:t>www.strangebee.com</a:t>
            </a:r>
            <a:r>
              <a:rPr lang="en-US" dirty="0"/>
              <a:t>/</a:t>
            </a:r>
            <a:r>
              <a:rPr lang="en-US" dirty="0" err="1"/>
              <a:t>thehive</a:t>
            </a:r>
            <a:endParaRPr lang="en-US" dirty="0"/>
          </a:p>
        </p:txBody>
      </p:sp>
      <p:sp>
        <p:nvSpPr>
          <p:cNvPr id="4" name="Slide Number Placeholder 3"/>
          <p:cNvSpPr>
            <a:spLocks noGrp="1"/>
          </p:cNvSpPr>
          <p:nvPr>
            <p:ph type="sldNum" sz="quarter" idx="5"/>
          </p:nvPr>
        </p:nvSpPr>
        <p:spPr/>
        <p:txBody>
          <a:bodyPr/>
          <a:lstStyle/>
          <a:p>
            <a:fld id="{4735DED5-2E3A-4AC3-88BF-456D205F5BBA}" type="slidenum">
              <a:rPr lang="en-US" smtClean="0"/>
              <a:t>10</a:t>
            </a:fld>
            <a:endParaRPr lang="en-US"/>
          </a:p>
        </p:txBody>
      </p:sp>
    </p:spTree>
    <p:extLst>
      <p:ext uri="{BB962C8B-B14F-4D97-AF65-F5344CB8AC3E}">
        <p14:creationId xmlns:p14="http://schemas.microsoft.com/office/powerpoint/2010/main" val="21061607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Vendor solutions are closed door – No insight into Spam and phishing rules</a:t>
            </a:r>
          </a:p>
          <a:p>
            <a:pPr marL="171450" indent="-171450">
              <a:buFontTx/>
              <a:buChar char="-"/>
            </a:pPr>
            <a:r>
              <a:rPr lang="en-US" dirty="0"/>
              <a:t>Normally only have control over blocking an IP or sender address</a:t>
            </a:r>
          </a:p>
          <a:p>
            <a:pPr marL="171450" indent="-171450">
              <a:buFontTx/>
              <a:buChar char="-"/>
            </a:pPr>
            <a:r>
              <a:rPr lang="en-US" dirty="0" err="1"/>
              <a:t>Subliime</a:t>
            </a:r>
            <a:r>
              <a:rPr lang="en-US" dirty="0"/>
              <a:t> gives you total control over rules and hunting using a message query language</a:t>
            </a:r>
          </a:p>
          <a:p>
            <a:pPr marL="171450" indent="-171450">
              <a:buFontTx/>
              <a:buChar char="-"/>
            </a:pPr>
            <a:r>
              <a:rPr lang="en-US" dirty="0"/>
              <a:t>Feels like writing SIEM rules</a:t>
            </a:r>
          </a:p>
          <a:p>
            <a:pPr marL="171450" indent="-171450">
              <a:buFontTx/>
              <a:buChar char="-"/>
            </a:pPr>
            <a:r>
              <a:rPr lang="en-US" dirty="0"/>
              <a:t>Natively integrates is MS and Google Workspace and even IMAP – No need to get it approved as an MTA</a:t>
            </a:r>
          </a:p>
          <a:p>
            <a:pPr marL="171450" indent="-171450">
              <a:buFontTx/>
              <a:buChar char="-"/>
            </a:pPr>
            <a:endParaRPr lang="en-US" dirty="0"/>
          </a:p>
          <a:p>
            <a:pPr marL="171450" indent="-171450">
              <a:buFontTx/>
              <a:buChar char="-"/>
            </a:pPr>
            <a:r>
              <a:rPr lang="en-US" dirty="0"/>
              <a:t>https://</a:t>
            </a:r>
            <a:r>
              <a:rPr lang="en-US" dirty="0" err="1"/>
              <a:t>sublime.security</a:t>
            </a:r>
            <a:endParaRPr lang="en-US" dirty="0"/>
          </a:p>
          <a:p>
            <a:pPr marL="171450" indent="-171450">
              <a:buFontTx/>
              <a:buChar char="-"/>
            </a:pPr>
            <a:endParaRPr lang="en-US" dirty="0"/>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4735DED5-2E3A-4AC3-88BF-456D205F5BBA}" type="slidenum">
              <a:rPr lang="en-US" smtClean="0"/>
              <a:t>12</a:t>
            </a:fld>
            <a:endParaRPr lang="en-US"/>
          </a:p>
        </p:txBody>
      </p:sp>
    </p:spTree>
    <p:extLst>
      <p:ext uri="{BB962C8B-B14F-4D97-AF65-F5344CB8AC3E}">
        <p14:creationId xmlns:p14="http://schemas.microsoft.com/office/powerpoint/2010/main" val="11675250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C764DE79-268F-4C1A-8933-263129D2AF90}" type="datetimeFigureOut">
              <a:rPr lang="en-US" dirty="0"/>
              <a:t>5/3/23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8588265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5/3/23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4719120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5/3/23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2219852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5/3/23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0597101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5/3/23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8522481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764DE79-268F-4C1A-8933-263129D2AF90}" type="datetimeFigureOut">
              <a:rPr lang="en-US" dirty="0"/>
              <a:t>5/3/23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5928831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764DE79-268F-4C1A-8933-263129D2AF90}" type="datetimeFigureOut">
              <a:rPr lang="en-US" dirty="0"/>
              <a:t>5/3/23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41265462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764DE79-268F-4C1A-8933-263129D2AF90}" type="datetimeFigureOut">
              <a:rPr lang="en-US" dirty="0"/>
              <a:t>5/3/23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9182971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5/3/23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42422768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5/3/23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4275488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5/3/23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3997088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5/3/23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a:p>
        </p:txBody>
      </p:sp>
    </p:spTree>
    <p:extLst>
      <p:ext uri="{BB962C8B-B14F-4D97-AF65-F5344CB8AC3E}">
        <p14:creationId xmlns:p14="http://schemas.microsoft.com/office/powerpoint/2010/main" val="2593693783"/>
      </p:ext>
    </p:extLst>
  </p:cSld>
  <p:clrMap bg1="lt1" tx1="dk1" bg2="lt2" tx2="dk2" accent1="accent1" accent2="accent2" accent3="accent3" accent4="accent4" accent5="accent5" accent6="accent6" hlink="hlink" folHlink="folHlink"/>
  <p:sldLayoutIdLst>
    <p:sldLayoutId id="2147483835" r:id="rId1"/>
    <p:sldLayoutId id="2147483836" r:id="rId2"/>
    <p:sldLayoutId id="2147483837" r:id="rId3"/>
    <p:sldLayoutId id="2147483838" r:id="rId4"/>
    <p:sldLayoutId id="2147483839" r:id="rId5"/>
    <p:sldLayoutId id="2147483840" r:id="rId6"/>
    <p:sldLayoutId id="2147483841" r:id="rId7"/>
    <p:sldLayoutId id="2147483842" r:id="rId8"/>
    <p:sldLayoutId id="2147483843" r:id="rId9"/>
    <p:sldLayoutId id="2147483844" r:id="rId10"/>
    <p:sldLayoutId id="214748384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hyperlink" Target="https://commons.wikimedia.org/wiki/File:Kitchen_table.jpg" TargetMode="External"/><Relationship Id="rId13" Type="http://schemas.openxmlformats.org/officeDocument/2006/relationships/image" Target="../media/image17.jpeg"/><Relationship Id="rId3" Type="http://schemas.openxmlformats.org/officeDocument/2006/relationships/hyperlink" Target="https://www.cisa.gov/resources-tools/resources/cybersecurity-scenarios" TargetMode="External"/><Relationship Id="rId7" Type="http://schemas.openxmlformats.org/officeDocument/2006/relationships/image" Target="../media/image13.jpeg"/><Relationship Id="rId12" Type="http://schemas.openxmlformats.org/officeDocument/2006/relationships/image" Target="../media/image16.jpe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2.jpeg"/><Relationship Id="rId11" Type="http://schemas.openxmlformats.org/officeDocument/2006/relationships/image" Target="../media/image15.jpeg"/><Relationship Id="rId5" Type="http://schemas.openxmlformats.org/officeDocument/2006/relationships/hyperlink" Target="https://twitter.com/badthingsdaily" TargetMode="External"/><Relationship Id="rId10" Type="http://schemas.openxmlformats.org/officeDocument/2006/relationships/hyperlink" Target="https://gadgetsin.com/the-handmade-lego-table-with-storage-bin-unleashes-your-childrens-creativity.htm" TargetMode="External"/><Relationship Id="rId4" Type="http://schemas.openxmlformats.org/officeDocument/2006/relationships/hyperlink" Target="https://www.cisecurity.org/insights/white-papers/six-tabletop-exercises-prepare-cybersecurity-team" TargetMode="External"/><Relationship Id="rId9" Type="http://schemas.openxmlformats.org/officeDocument/2006/relationships/image" Target="../media/image14.jpeg"/></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hyperlink" Target="https://www.higheredjobs.com/Articles/articleDisplay.cfm?ID=2529" TargetMode="Externa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2.jpe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hyperlink" Target="https://www.thebluediamondgallery.com/wooden-tile/p/proactive.html"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85" name="Rectangle 56">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481E3F08-6CF1-0097-9263-BA9ECA1424B5}"/>
              </a:ext>
            </a:extLst>
          </p:cNvPr>
          <p:cNvPicPr>
            <a:picLocks noChangeAspect="1"/>
          </p:cNvPicPr>
          <p:nvPr/>
        </p:nvPicPr>
        <p:blipFill rotWithShape="1">
          <a:blip r:embed="rId2">
            <a:alphaModFix amt="50000"/>
          </a:blip>
          <a:srcRect l="6035" r="5076"/>
          <a:stretch/>
        </p:blipFill>
        <p:spPr>
          <a:xfrm>
            <a:off x="20" y="10"/>
            <a:ext cx="12191980" cy="6857990"/>
          </a:xfrm>
          <a:prstGeom prst="rect">
            <a:avLst/>
          </a:prstGeom>
        </p:spPr>
      </p:pic>
      <p:sp>
        <p:nvSpPr>
          <p:cNvPr id="2" name="Title 1"/>
          <p:cNvSpPr>
            <a:spLocks noGrp="1"/>
          </p:cNvSpPr>
          <p:nvPr>
            <p:ph type="ctrTitle"/>
          </p:nvPr>
        </p:nvSpPr>
        <p:spPr>
          <a:xfrm>
            <a:off x="1524000" y="758136"/>
            <a:ext cx="9144000" cy="2900518"/>
          </a:xfrm>
        </p:spPr>
        <p:txBody>
          <a:bodyPr>
            <a:normAutofit/>
          </a:bodyPr>
          <a:lstStyle/>
          <a:p>
            <a:r>
              <a:rPr lang="en-US" dirty="0">
                <a:solidFill>
                  <a:srgbClr val="FFFFFF"/>
                </a:solidFill>
                <a:ea typeface="+mj-lt"/>
                <a:cs typeface="+mj-lt"/>
              </a:rPr>
              <a:t>Don't Panic! </a:t>
            </a:r>
            <a:br>
              <a:rPr lang="en-US" dirty="0">
                <a:solidFill>
                  <a:srgbClr val="FFFFFF"/>
                </a:solidFill>
                <a:ea typeface="+mj-lt"/>
                <a:cs typeface="+mj-lt"/>
              </a:rPr>
            </a:br>
            <a:r>
              <a:rPr lang="en-US" dirty="0">
                <a:solidFill>
                  <a:srgbClr val="FFFFFF"/>
                </a:solidFill>
                <a:ea typeface="+mj-lt"/>
                <a:cs typeface="+mj-lt"/>
              </a:rPr>
              <a:t>A Guide to Proactive Security for SMB</a:t>
            </a:r>
            <a:endParaRPr lang="en-US" dirty="0">
              <a:solidFill>
                <a:srgbClr val="FFFFFF"/>
              </a:solidFill>
              <a:cs typeface="Calibri Light"/>
            </a:endParaRPr>
          </a:p>
        </p:txBody>
      </p:sp>
      <p:sp>
        <p:nvSpPr>
          <p:cNvPr id="3" name="Subtitle 2"/>
          <p:cNvSpPr>
            <a:spLocks noGrp="1"/>
          </p:cNvSpPr>
          <p:nvPr>
            <p:ph type="subTitle" idx="1"/>
          </p:nvPr>
        </p:nvSpPr>
        <p:spPr>
          <a:xfrm>
            <a:off x="1524000" y="4878272"/>
            <a:ext cx="9144000" cy="1098395"/>
          </a:xfrm>
        </p:spPr>
        <p:txBody>
          <a:bodyPr vert="horz" lIns="91440" tIns="45720" rIns="91440" bIns="45720" rtlCol="0">
            <a:normAutofit/>
          </a:bodyPr>
          <a:lstStyle/>
          <a:p>
            <a:r>
              <a:rPr lang="en-US">
                <a:solidFill>
                  <a:srgbClr val="FFFFFF"/>
                </a:solidFill>
                <a:cs typeface="Calibri"/>
              </a:rPr>
              <a:t>Clarissa Bury</a:t>
            </a:r>
          </a:p>
          <a:p>
            <a:r>
              <a:rPr lang="en-US">
                <a:solidFill>
                  <a:srgbClr val="FFFFFF"/>
                </a:solidFill>
                <a:cs typeface="Calibri"/>
              </a:rPr>
              <a:t>Ryan St. Germain</a:t>
            </a:r>
          </a:p>
        </p:txBody>
      </p:sp>
    </p:spTree>
    <p:extLst>
      <p:ext uri="{BB962C8B-B14F-4D97-AF65-F5344CB8AC3E}">
        <p14:creationId xmlns:p14="http://schemas.microsoft.com/office/powerpoint/2010/main" val="109857222"/>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F0DE6-3188-17B2-1AAC-EEAE822E71A5}"/>
              </a:ext>
            </a:extLst>
          </p:cNvPr>
          <p:cNvSpPr>
            <a:spLocks noGrp="1"/>
          </p:cNvSpPr>
          <p:nvPr>
            <p:ph type="title"/>
          </p:nvPr>
        </p:nvSpPr>
        <p:spPr/>
        <p:txBody>
          <a:bodyPr/>
          <a:lstStyle/>
          <a:p>
            <a:r>
              <a:rPr lang="en-US" dirty="0">
                <a:solidFill>
                  <a:srgbClr val="FFFFFF"/>
                </a:solidFill>
                <a:cs typeface="Calibri Light"/>
              </a:rPr>
              <a:t>Case Management</a:t>
            </a:r>
          </a:p>
        </p:txBody>
      </p:sp>
      <p:sp>
        <p:nvSpPr>
          <p:cNvPr id="3" name="Content Placeholder 2">
            <a:extLst>
              <a:ext uri="{FF2B5EF4-FFF2-40B4-BE49-F238E27FC236}">
                <a16:creationId xmlns:a16="http://schemas.microsoft.com/office/drawing/2014/main" id="{24D389DF-DAFB-5E11-EA03-DF050CC39900}"/>
              </a:ext>
            </a:extLst>
          </p:cNvPr>
          <p:cNvSpPr>
            <a:spLocks noGrp="1"/>
          </p:cNvSpPr>
          <p:nvPr>
            <p:ph idx="1"/>
          </p:nvPr>
        </p:nvSpPr>
        <p:spPr/>
        <p:txBody>
          <a:bodyPr vert="horz" lIns="91440" tIns="45720" rIns="91440" bIns="45720" rtlCol="0" anchor="t">
            <a:normAutofit lnSpcReduction="10000"/>
          </a:bodyPr>
          <a:lstStyle/>
          <a:p>
            <a:pPr marL="0" indent="0">
              <a:buNone/>
            </a:pPr>
            <a:endParaRPr lang="en-US" dirty="0">
              <a:solidFill>
                <a:srgbClr val="FFFFFF"/>
              </a:solidFill>
              <a:ea typeface="Calibri" panose="020F0502020204030204"/>
              <a:cs typeface="Calibri" panose="020F0502020204030204"/>
            </a:endParaRPr>
          </a:p>
          <a:p>
            <a:r>
              <a:rPr lang="en-US" b="1" dirty="0">
                <a:solidFill>
                  <a:srgbClr val="FFFFFF"/>
                </a:solidFill>
                <a:ea typeface="Calibri" panose="020F0502020204030204"/>
                <a:cs typeface="Calibri" panose="020F0502020204030204"/>
              </a:rPr>
              <a:t>TheHive Project</a:t>
            </a:r>
          </a:p>
          <a:p>
            <a:endParaRPr lang="en-US" dirty="0">
              <a:solidFill>
                <a:srgbClr val="FFFFFF"/>
              </a:solidFill>
              <a:ea typeface="Calibri" panose="020F0502020204030204"/>
              <a:cs typeface="Calibri" panose="020F0502020204030204"/>
            </a:endParaRPr>
          </a:p>
          <a:p>
            <a:pPr lvl="1"/>
            <a:r>
              <a:rPr lang="en-US" dirty="0">
                <a:solidFill>
                  <a:srgbClr val="FFFFFF"/>
                </a:solidFill>
                <a:ea typeface="Calibri" panose="020F0502020204030204"/>
                <a:cs typeface="Calibri" panose="020F0502020204030204"/>
              </a:rPr>
              <a:t>Incident tracking</a:t>
            </a:r>
          </a:p>
          <a:p>
            <a:endParaRPr lang="en-US" dirty="0">
              <a:solidFill>
                <a:srgbClr val="FFFFFF"/>
              </a:solidFill>
              <a:ea typeface="Calibri" panose="020F0502020204030204"/>
              <a:cs typeface="Calibri" panose="020F0502020204030204"/>
            </a:endParaRPr>
          </a:p>
          <a:p>
            <a:pPr lvl="1"/>
            <a:r>
              <a:rPr lang="en-US" dirty="0">
                <a:solidFill>
                  <a:srgbClr val="FFFFFF"/>
                </a:solidFill>
                <a:ea typeface="Calibri" panose="020F0502020204030204"/>
                <a:cs typeface="Calibri" panose="020F0502020204030204"/>
              </a:rPr>
              <a:t>Metrics</a:t>
            </a:r>
          </a:p>
          <a:p>
            <a:endParaRPr lang="en-US" dirty="0">
              <a:solidFill>
                <a:srgbClr val="FFFFFF"/>
              </a:solidFill>
              <a:ea typeface="Calibri" panose="020F0502020204030204"/>
              <a:cs typeface="Calibri" panose="020F0502020204030204"/>
            </a:endParaRPr>
          </a:p>
          <a:p>
            <a:pPr lvl="1"/>
            <a:r>
              <a:rPr lang="en-US" dirty="0">
                <a:solidFill>
                  <a:srgbClr val="FFFFFF"/>
                </a:solidFill>
                <a:ea typeface="Calibri" panose="020F0502020204030204"/>
                <a:cs typeface="Calibri" panose="020F0502020204030204"/>
              </a:rPr>
              <a:t>Integrations</a:t>
            </a:r>
          </a:p>
          <a:p>
            <a:endParaRPr lang="en-US" dirty="0">
              <a:solidFill>
                <a:srgbClr val="FFFFFF"/>
              </a:solidFill>
              <a:ea typeface="Calibri" panose="020F0502020204030204"/>
              <a:cs typeface="Calibri" panose="020F0502020204030204"/>
            </a:endParaRPr>
          </a:p>
          <a:p>
            <a:pPr lvl="1"/>
            <a:r>
              <a:rPr lang="en-US" dirty="0">
                <a:solidFill>
                  <a:srgbClr val="FFFFFF"/>
                </a:solidFill>
                <a:ea typeface="Calibri" panose="020F0502020204030204"/>
                <a:cs typeface="Calibri" panose="020F0502020204030204"/>
              </a:rPr>
              <a:t>Automation</a:t>
            </a:r>
          </a:p>
          <a:p>
            <a:endParaRPr lang="en-US" dirty="0">
              <a:solidFill>
                <a:srgbClr val="FFFFFF"/>
              </a:solidFill>
              <a:ea typeface="Calibri" panose="020F0502020204030204"/>
              <a:cs typeface="Calibri" panose="020F0502020204030204"/>
            </a:endParaRPr>
          </a:p>
          <a:p>
            <a:endParaRPr lang="en-US" dirty="0">
              <a:solidFill>
                <a:srgbClr val="FFFFFF"/>
              </a:solidFill>
              <a:ea typeface="Calibri" panose="020F0502020204030204"/>
              <a:cs typeface="Calibri" panose="020F0502020204030204"/>
            </a:endParaRPr>
          </a:p>
          <a:p>
            <a:endParaRPr lang="en-US" dirty="0">
              <a:solidFill>
                <a:srgbClr val="FFFFFF"/>
              </a:solidFill>
              <a:ea typeface="Calibri" panose="020F0502020204030204"/>
              <a:cs typeface="Calibri" panose="020F0502020204030204"/>
            </a:endParaRPr>
          </a:p>
          <a:p>
            <a:endParaRPr lang="en-US" dirty="0">
              <a:solidFill>
                <a:srgbClr val="FFFFFF"/>
              </a:solidFill>
              <a:ea typeface="Calibri" panose="020F0502020204030204"/>
              <a:cs typeface="Calibri" panose="020F0502020204030204"/>
            </a:endParaRPr>
          </a:p>
          <a:p>
            <a:endParaRPr lang="en-US" dirty="0">
              <a:solidFill>
                <a:srgbClr val="FFFFFF"/>
              </a:solidFill>
              <a:ea typeface="Calibri" panose="020F0502020204030204"/>
              <a:cs typeface="Calibri" panose="020F0502020204030204"/>
            </a:endParaRPr>
          </a:p>
          <a:p>
            <a:endParaRPr lang="en-US" dirty="0">
              <a:solidFill>
                <a:srgbClr val="FFFFFF"/>
              </a:solidFill>
              <a:ea typeface="Calibri" panose="020F0502020204030204"/>
              <a:cs typeface="Calibri" panose="020F0502020204030204"/>
            </a:endParaRPr>
          </a:p>
          <a:p>
            <a:endParaRPr lang="en-US" dirty="0">
              <a:solidFill>
                <a:srgbClr val="FFFFFF"/>
              </a:solidFill>
              <a:ea typeface="Calibri" panose="020F0502020204030204"/>
              <a:cs typeface="Calibri" panose="020F0502020204030204"/>
            </a:endParaRPr>
          </a:p>
          <a:p>
            <a:endParaRPr lang="en-US" dirty="0">
              <a:solidFill>
                <a:srgbClr val="FFFFFF"/>
              </a:solidFill>
              <a:ea typeface="Calibri" panose="020F0502020204030204"/>
              <a:cs typeface="Calibri" panose="020F0502020204030204"/>
            </a:endParaRPr>
          </a:p>
          <a:p>
            <a:endParaRPr lang="en-US" dirty="0">
              <a:solidFill>
                <a:srgbClr val="FFFFFF"/>
              </a:solidFill>
              <a:ea typeface="Calibri" panose="020F0502020204030204"/>
              <a:cs typeface="Calibri" panose="020F0502020204030204"/>
            </a:endParaRPr>
          </a:p>
        </p:txBody>
      </p:sp>
      <p:pic>
        <p:nvPicPr>
          <p:cNvPr id="1026" name="Picture 2" descr="TheHive Project Documentation">
            <a:extLst>
              <a:ext uri="{FF2B5EF4-FFF2-40B4-BE49-F238E27FC236}">
                <a16:creationId xmlns:a16="http://schemas.microsoft.com/office/drawing/2014/main" id="{C9A8E35F-E0EA-4B55-26B8-0A07EF3E27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64952" y="2119796"/>
            <a:ext cx="3175000" cy="317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79834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F0DE6-3188-17B2-1AAC-EEAE822E71A5}"/>
              </a:ext>
            </a:extLst>
          </p:cNvPr>
          <p:cNvSpPr>
            <a:spLocks noGrp="1"/>
          </p:cNvSpPr>
          <p:nvPr>
            <p:ph type="title"/>
          </p:nvPr>
        </p:nvSpPr>
        <p:spPr/>
        <p:txBody>
          <a:bodyPr/>
          <a:lstStyle/>
          <a:p>
            <a:r>
              <a:rPr lang="en-US" dirty="0">
                <a:solidFill>
                  <a:srgbClr val="FFFFFF"/>
                </a:solidFill>
                <a:cs typeface="Calibri Light"/>
              </a:rPr>
              <a:t>TheHive Project</a:t>
            </a:r>
          </a:p>
        </p:txBody>
      </p:sp>
      <p:pic>
        <p:nvPicPr>
          <p:cNvPr id="6" name="Picture 6">
            <a:extLst>
              <a:ext uri="{FF2B5EF4-FFF2-40B4-BE49-F238E27FC236}">
                <a16:creationId xmlns:a16="http://schemas.microsoft.com/office/drawing/2014/main" id="{EACB3BB3-E27E-96AB-386F-CE4DFE586562}"/>
              </a:ext>
            </a:extLst>
          </p:cNvPr>
          <p:cNvPicPr>
            <a:picLocks noChangeAspect="1"/>
          </p:cNvPicPr>
          <p:nvPr/>
        </p:nvPicPr>
        <p:blipFill>
          <a:blip r:embed="rId2"/>
          <a:stretch>
            <a:fillRect/>
          </a:stretch>
        </p:blipFill>
        <p:spPr>
          <a:xfrm>
            <a:off x="1311499" y="1576420"/>
            <a:ext cx="8957255" cy="4799863"/>
          </a:xfrm>
          <a:prstGeom prst="rect">
            <a:avLst/>
          </a:prstGeom>
        </p:spPr>
      </p:pic>
    </p:spTree>
    <p:extLst>
      <p:ext uri="{BB962C8B-B14F-4D97-AF65-F5344CB8AC3E}">
        <p14:creationId xmlns:p14="http://schemas.microsoft.com/office/powerpoint/2010/main" val="19721964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F0DE6-3188-17B2-1AAC-EEAE822E71A5}"/>
              </a:ext>
            </a:extLst>
          </p:cNvPr>
          <p:cNvSpPr>
            <a:spLocks noGrp="1"/>
          </p:cNvSpPr>
          <p:nvPr>
            <p:ph type="title"/>
          </p:nvPr>
        </p:nvSpPr>
        <p:spPr/>
        <p:txBody>
          <a:bodyPr/>
          <a:lstStyle/>
          <a:p>
            <a:r>
              <a:rPr lang="en-US">
                <a:solidFill>
                  <a:srgbClr val="FFFFFF"/>
                </a:solidFill>
                <a:cs typeface="Calibri Light"/>
              </a:rPr>
              <a:t>Email Security</a:t>
            </a:r>
          </a:p>
        </p:txBody>
      </p:sp>
      <p:sp>
        <p:nvSpPr>
          <p:cNvPr id="3" name="Content Placeholder 2">
            <a:extLst>
              <a:ext uri="{FF2B5EF4-FFF2-40B4-BE49-F238E27FC236}">
                <a16:creationId xmlns:a16="http://schemas.microsoft.com/office/drawing/2014/main" id="{24D389DF-DAFB-5E11-EA03-DF050CC39900}"/>
              </a:ext>
            </a:extLst>
          </p:cNvPr>
          <p:cNvSpPr>
            <a:spLocks noGrp="1"/>
          </p:cNvSpPr>
          <p:nvPr>
            <p:ph idx="1"/>
          </p:nvPr>
        </p:nvSpPr>
        <p:spPr/>
        <p:txBody>
          <a:bodyPr vert="horz" lIns="91440" tIns="45720" rIns="91440" bIns="45720" rtlCol="0" anchor="t">
            <a:normAutofit fontScale="92500" lnSpcReduction="20000"/>
          </a:bodyPr>
          <a:lstStyle/>
          <a:p>
            <a:pPr marL="0" indent="0">
              <a:buNone/>
            </a:pPr>
            <a:endParaRPr lang="en-US">
              <a:solidFill>
                <a:srgbClr val="FFFFFF"/>
              </a:solidFill>
              <a:ea typeface="Calibri" panose="020F0502020204030204"/>
              <a:cs typeface="Calibri" panose="020F0502020204030204"/>
            </a:endParaRPr>
          </a:p>
          <a:p>
            <a:r>
              <a:rPr lang="en-US">
                <a:solidFill>
                  <a:srgbClr val="FFFFFF"/>
                </a:solidFill>
                <a:ea typeface="Calibri" panose="020F0502020204030204"/>
                <a:cs typeface="Calibri" panose="020F0502020204030204"/>
              </a:rPr>
              <a:t>Currently rely on vendor rules</a:t>
            </a:r>
          </a:p>
          <a:p>
            <a:endParaRPr lang="en-US">
              <a:solidFill>
                <a:srgbClr val="FFFFFF"/>
              </a:solidFill>
              <a:ea typeface="Calibri" panose="020F0502020204030204"/>
              <a:cs typeface="Calibri" panose="020F0502020204030204"/>
            </a:endParaRPr>
          </a:p>
          <a:p>
            <a:r>
              <a:rPr lang="en-US" err="1">
                <a:solidFill>
                  <a:srgbClr val="FFFFFF"/>
                </a:solidFill>
                <a:ea typeface="Calibri" panose="020F0502020204030204"/>
                <a:cs typeface="Calibri"/>
              </a:rPr>
              <a:t>SubIime</a:t>
            </a:r>
            <a:r>
              <a:rPr lang="en-US">
                <a:solidFill>
                  <a:srgbClr val="FFFFFF"/>
                </a:solidFill>
                <a:ea typeface="Calibri" panose="020F0502020204030204"/>
                <a:cs typeface="Calibri"/>
              </a:rPr>
              <a:t> Security</a:t>
            </a:r>
            <a:endParaRPr lang="en-US">
              <a:ea typeface="Calibri" panose="020F0502020204030204"/>
              <a:cs typeface="Calibri" panose="020F0502020204030204"/>
            </a:endParaRPr>
          </a:p>
          <a:p>
            <a:endParaRPr lang="en-US">
              <a:solidFill>
                <a:srgbClr val="FFFFFF"/>
              </a:solidFill>
              <a:ea typeface="Calibri" panose="020F0502020204030204"/>
              <a:cs typeface="Calibri"/>
            </a:endParaRPr>
          </a:p>
          <a:p>
            <a:r>
              <a:rPr lang="en-US">
                <a:solidFill>
                  <a:srgbClr val="FFFFFF"/>
                </a:solidFill>
                <a:ea typeface="Calibri" panose="020F0502020204030204"/>
                <a:cs typeface="Calibri"/>
              </a:rPr>
              <a:t>Message Query Language (MQL)</a:t>
            </a:r>
          </a:p>
          <a:p>
            <a:endParaRPr lang="en-US">
              <a:solidFill>
                <a:srgbClr val="FFFFFF"/>
              </a:solidFill>
              <a:ea typeface="Calibri" panose="020F0502020204030204"/>
              <a:cs typeface="Calibri"/>
            </a:endParaRPr>
          </a:p>
          <a:p>
            <a:r>
              <a:rPr lang="en-US">
                <a:solidFill>
                  <a:srgbClr val="FFFFFF"/>
                </a:solidFill>
                <a:ea typeface="Calibri" panose="020F0502020204030204"/>
                <a:cs typeface="Calibri"/>
              </a:rPr>
              <a:t>Message hunting</a:t>
            </a:r>
          </a:p>
          <a:p>
            <a:endParaRPr lang="en-US">
              <a:solidFill>
                <a:srgbClr val="FFFFFF"/>
              </a:solidFill>
              <a:ea typeface="Calibri" panose="020F0502020204030204"/>
              <a:cs typeface="Calibri"/>
            </a:endParaRPr>
          </a:p>
          <a:p>
            <a:r>
              <a:rPr lang="en-US">
                <a:solidFill>
                  <a:srgbClr val="FFFFFF"/>
                </a:solidFill>
                <a:ea typeface="Calibri" panose="020F0502020204030204"/>
                <a:cs typeface="Calibri"/>
              </a:rPr>
              <a:t>Native API integrations</a:t>
            </a:r>
          </a:p>
          <a:p>
            <a:endParaRPr lang="en-US">
              <a:solidFill>
                <a:srgbClr val="FFFFFF"/>
              </a:solidFill>
              <a:ea typeface="Calibri" panose="020F0502020204030204"/>
              <a:cs typeface="Calibri"/>
            </a:endParaRPr>
          </a:p>
          <a:p>
            <a:endParaRPr lang="en-US">
              <a:solidFill>
                <a:srgbClr val="FFFFFF"/>
              </a:solidFill>
              <a:ea typeface="Calibri" panose="020F0502020204030204"/>
              <a:cs typeface="Calibri"/>
            </a:endParaRPr>
          </a:p>
          <a:p>
            <a:endParaRPr lang="en-US">
              <a:solidFill>
                <a:srgbClr val="FFFFFF"/>
              </a:solidFill>
              <a:ea typeface="Calibri" panose="020F0502020204030204"/>
              <a:cs typeface="Calibri"/>
            </a:endParaRPr>
          </a:p>
          <a:p>
            <a:endParaRPr lang="en-US">
              <a:solidFill>
                <a:srgbClr val="FFFFFF"/>
              </a:solidFill>
              <a:ea typeface="Calibri" panose="020F0502020204030204"/>
              <a:cs typeface="Calibri"/>
            </a:endParaRPr>
          </a:p>
          <a:p>
            <a:endParaRPr lang="en-US">
              <a:solidFill>
                <a:srgbClr val="FFFFFF"/>
              </a:solidFill>
              <a:ea typeface="Calibri" panose="020F0502020204030204"/>
              <a:cs typeface="Calibri"/>
            </a:endParaRPr>
          </a:p>
          <a:p>
            <a:endParaRPr lang="en-US">
              <a:solidFill>
                <a:srgbClr val="FFFFFF"/>
              </a:solidFill>
              <a:ea typeface="Calibri" panose="020F0502020204030204"/>
              <a:cs typeface="Calibri"/>
            </a:endParaRPr>
          </a:p>
          <a:p>
            <a:endParaRPr lang="en-US">
              <a:solidFill>
                <a:srgbClr val="FFFFFF"/>
              </a:solidFill>
              <a:ea typeface="Calibri" panose="020F0502020204030204"/>
              <a:cs typeface="Calibri"/>
            </a:endParaRPr>
          </a:p>
          <a:p>
            <a:endParaRPr lang="en-US">
              <a:solidFill>
                <a:srgbClr val="FFFFFF"/>
              </a:solidFill>
              <a:ea typeface="Calibri" panose="020F0502020204030204"/>
              <a:cs typeface="Calibri"/>
            </a:endParaRPr>
          </a:p>
          <a:p>
            <a:endParaRPr lang="en-US">
              <a:solidFill>
                <a:srgbClr val="FFFFFF"/>
              </a:solidFill>
              <a:ea typeface="Calibri" panose="020F0502020204030204"/>
              <a:cs typeface="Calibri"/>
            </a:endParaRPr>
          </a:p>
        </p:txBody>
      </p:sp>
      <p:pic>
        <p:nvPicPr>
          <p:cNvPr id="4" name="Picture 4">
            <a:extLst>
              <a:ext uri="{FF2B5EF4-FFF2-40B4-BE49-F238E27FC236}">
                <a16:creationId xmlns:a16="http://schemas.microsoft.com/office/drawing/2014/main" id="{91709B31-F41B-8923-45B3-137CE7277BE5}"/>
              </a:ext>
            </a:extLst>
          </p:cNvPr>
          <p:cNvPicPr>
            <a:picLocks noChangeAspect="1"/>
          </p:cNvPicPr>
          <p:nvPr/>
        </p:nvPicPr>
        <p:blipFill>
          <a:blip r:embed="rId3"/>
          <a:stretch>
            <a:fillRect/>
          </a:stretch>
        </p:blipFill>
        <p:spPr>
          <a:xfrm>
            <a:off x="7186731" y="2564842"/>
            <a:ext cx="3996406" cy="2465126"/>
          </a:xfrm>
          <a:prstGeom prst="rect">
            <a:avLst/>
          </a:prstGeom>
        </p:spPr>
      </p:pic>
    </p:spTree>
    <p:extLst>
      <p:ext uri="{BB962C8B-B14F-4D97-AF65-F5344CB8AC3E}">
        <p14:creationId xmlns:p14="http://schemas.microsoft.com/office/powerpoint/2010/main" val="4173188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F0DE6-3188-17B2-1AAC-EEAE822E71A5}"/>
              </a:ext>
            </a:extLst>
          </p:cNvPr>
          <p:cNvSpPr>
            <a:spLocks noGrp="1"/>
          </p:cNvSpPr>
          <p:nvPr>
            <p:ph type="title"/>
          </p:nvPr>
        </p:nvSpPr>
        <p:spPr/>
        <p:txBody>
          <a:bodyPr/>
          <a:lstStyle/>
          <a:p>
            <a:r>
              <a:rPr lang="en-US">
                <a:solidFill>
                  <a:srgbClr val="FFFFFF"/>
                </a:solidFill>
                <a:cs typeface="Calibri Light"/>
              </a:rPr>
              <a:t>Sublime Security</a:t>
            </a:r>
          </a:p>
        </p:txBody>
      </p:sp>
      <p:pic>
        <p:nvPicPr>
          <p:cNvPr id="3" name="Picture 3" descr="Graphical user interface, text&#10;&#10;Description automatically generated">
            <a:extLst>
              <a:ext uri="{FF2B5EF4-FFF2-40B4-BE49-F238E27FC236}">
                <a16:creationId xmlns:a16="http://schemas.microsoft.com/office/drawing/2014/main" id="{CB1D5B23-564F-D24C-DE7F-6A3E75C2D5FD}"/>
              </a:ext>
            </a:extLst>
          </p:cNvPr>
          <p:cNvPicPr>
            <a:picLocks noChangeAspect="1"/>
          </p:cNvPicPr>
          <p:nvPr/>
        </p:nvPicPr>
        <p:blipFill>
          <a:blip r:embed="rId3"/>
          <a:stretch>
            <a:fillRect/>
          </a:stretch>
        </p:blipFill>
        <p:spPr>
          <a:xfrm>
            <a:off x="280163" y="1539101"/>
            <a:ext cx="11245506" cy="4858337"/>
          </a:xfrm>
          <a:prstGeom prst="rect">
            <a:avLst/>
          </a:prstGeom>
        </p:spPr>
      </p:pic>
    </p:spTree>
    <p:extLst>
      <p:ext uri="{BB962C8B-B14F-4D97-AF65-F5344CB8AC3E}">
        <p14:creationId xmlns:p14="http://schemas.microsoft.com/office/powerpoint/2010/main" val="40477532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F0DE6-3188-17B2-1AAC-EEAE822E71A5}"/>
              </a:ext>
            </a:extLst>
          </p:cNvPr>
          <p:cNvSpPr>
            <a:spLocks noGrp="1"/>
          </p:cNvSpPr>
          <p:nvPr>
            <p:ph type="title"/>
          </p:nvPr>
        </p:nvSpPr>
        <p:spPr/>
        <p:txBody>
          <a:bodyPr/>
          <a:lstStyle/>
          <a:p>
            <a:r>
              <a:rPr lang="en-US">
                <a:solidFill>
                  <a:srgbClr val="FFFFFF"/>
                </a:solidFill>
                <a:cs typeface="Calibri Light"/>
              </a:rPr>
              <a:t>"Free" platforms</a:t>
            </a:r>
          </a:p>
        </p:txBody>
      </p:sp>
      <p:pic>
        <p:nvPicPr>
          <p:cNvPr id="6" name="Picture 6" descr="Icon&#10;&#10;Description automatically generated">
            <a:extLst>
              <a:ext uri="{FF2B5EF4-FFF2-40B4-BE49-F238E27FC236}">
                <a16:creationId xmlns:a16="http://schemas.microsoft.com/office/drawing/2014/main" id="{EFC00255-7007-AA47-365A-E17A43D8D412}"/>
              </a:ext>
            </a:extLst>
          </p:cNvPr>
          <p:cNvPicPr>
            <a:picLocks noGrp="1" noChangeAspect="1"/>
          </p:cNvPicPr>
          <p:nvPr>
            <p:ph idx="1"/>
          </p:nvPr>
        </p:nvPicPr>
        <p:blipFill>
          <a:blip r:embed="rId3"/>
          <a:stretch>
            <a:fillRect/>
          </a:stretch>
        </p:blipFill>
        <p:spPr>
          <a:xfrm>
            <a:off x="1823479" y="2314334"/>
            <a:ext cx="2862369" cy="2862369"/>
          </a:xfrm>
        </p:spPr>
      </p:pic>
      <p:pic>
        <p:nvPicPr>
          <p:cNvPr id="7" name="Picture 7" descr="A picture containing icon&#10;&#10;Description automatically generated">
            <a:extLst>
              <a:ext uri="{FF2B5EF4-FFF2-40B4-BE49-F238E27FC236}">
                <a16:creationId xmlns:a16="http://schemas.microsoft.com/office/drawing/2014/main" id="{6C8678C0-AB59-D559-3B87-663AFBFE316F}"/>
              </a:ext>
            </a:extLst>
          </p:cNvPr>
          <p:cNvPicPr>
            <a:picLocks noChangeAspect="1"/>
          </p:cNvPicPr>
          <p:nvPr/>
        </p:nvPicPr>
        <p:blipFill>
          <a:blip r:embed="rId4"/>
          <a:stretch>
            <a:fillRect/>
          </a:stretch>
        </p:blipFill>
        <p:spPr>
          <a:xfrm>
            <a:off x="5776175" y="2802932"/>
            <a:ext cx="4855335" cy="1722987"/>
          </a:xfrm>
          <a:prstGeom prst="rect">
            <a:avLst/>
          </a:prstGeom>
        </p:spPr>
      </p:pic>
    </p:spTree>
    <p:extLst>
      <p:ext uri="{BB962C8B-B14F-4D97-AF65-F5344CB8AC3E}">
        <p14:creationId xmlns:p14="http://schemas.microsoft.com/office/powerpoint/2010/main" val="40264436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F0DE6-3188-17B2-1AAC-EEAE822E71A5}"/>
              </a:ext>
            </a:extLst>
          </p:cNvPr>
          <p:cNvSpPr>
            <a:spLocks noGrp="1"/>
          </p:cNvSpPr>
          <p:nvPr>
            <p:ph type="title"/>
          </p:nvPr>
        </p:nvSpPr>
        <p:spPr/>
        <p:txBody>
          <a:bodyPr/>
          <a:lstStyle/>
          <a:p>
            <a:r>
              <a:rPr lang="en-US" dirty="0">
                <a:solidFill>
                  <a:srgbClr val="FFFFFF"/>
                </a:solidFill>
                <a:cs typeface="Calibri Light"/>
              </a:rPr>
              <a:t>Tabletop Exercises</a:t>
            </a:r>
          </a:p>
        </p:txBody>
      </p:sp>
      <p:sp>
        <p:nvSpPr>
          <p:cNvPr id="4" name="Content Placeholder 3">
            <a:extLst>
              <a:ext uri="{FF2B5EF4-FFF2-40B4-BE49-F238E27FC236}">
                <a16:creationId xmlns:a16="http://schemas.microsoft.com/office/drawing/2014/main" id="{5433182B-52CD-F14D-1ADF-7E5836E676B1}"/>
              </a:ext>
            </a:extLst>
          </p:cNvPr>
          <p:cNvSpPr>
            <a:spLocks noGrp="1"/>
          </p:cNvSpPr>
          <p:nvPr>
            <p:ph idx="1"/>
          </p:nvPr>
        </p:nvSpPr>
        <p:spPr>
          <a:xfrm>
            <a:off x="634562" y="3044825"/>
            <a:ext cx="10922876" cy="1432582"/>
          </a:xfrm>
        </p:spPr>
        <p:txBody>
          <a:bodyPr>
            <a:normAutofit/>
          </a:bodyPr>
          <a:lstStyle/>
          <a:p>
            <a:pPr marL="0" indent="0" algn="ctr">
              <a:buNone/>
            </a:pPr>
            <a:r>
              <a:rPr lang="en-US" sz="4400" dirty="0">
                <a:solidFill>
                  <a:schemeClr val="bg1"/>
                </a:solidFill>
              </a:rPr>
              <a:t>aka LARP-</a:t>
            </a:r>
            <a:r>
              <a:rPr lang="en-US" sz="4400" dirty="0" err="1">
                <a:solidFill>
                  <a:schemeClr val="bg1"/>
                </a:solidFill>
              </a:rPr>
              <a:t>ing</a:t>
            </a:r>
            <a:r>
              <a:rPr lang="en-US" sz="4400" dirty="0">
                <a:solidFill>
                  <a:schemeClr val="bg1"/>
                </a:solidFill>
              </a:rPr>
              <a:t> a very bad day at work</a:t>
            </a:r>
          </a:p>
        </p:txBody>
      </p:sp>
    </p:spTree>
    <p:extLst>
      <p:ext uri="{BB962C8B-B14F-4D97-AF65-F5344CB8AC3E}">
        <p14:creationId xmlns:p14="http://schemas.microsoft.com/office/powerpoint/2010/main" val="33459545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F0DE6-3188-17B2-1AAC-EEAE822E71A5}"/>
              </a:ext>
            </a:extLst>
          </p:cNvPr>
          <p:cNvSpPr>
            <a:spLocks noGrp="1"/>
          </p:cNvSpPr>
          <p:nvPr>
            <p:ph type="title"/>
          </p:nvPr>
        </p:nvSpPr>
        <p:spPr/>
        <p:txBody>
          <a:bodyPr/>
          <a:lstStyle/>
          <a:p>
            <a:r>
              <a:rPr lang="en-US">
                <a:solidFill>
                  <a:srgbClr val="FFFFFF"/>
                </a:solidFill>
                <a:cs typeface="Calibri Light"/>
              </a:rPr>
              <a:t>Tabletop Exercises</a:t>
            </a:r>
            <a:endParaRPr lang="en-US"/>
          </a:p>
        </p:txBody>
      </p:sp>
      <p:sp>
        <p:nvSpPr>
          <p:cNvPr id="3" name="Content Placeholder 2">
            <a:extLst>
              <a:ext uri="{FF2B5EF4-FFF2-40B4-BE49-F238E27FC236}">
                <a16:creationId xmlns:a16="http://schemas.microsoft.com/office/drawing/2014/main" id="{24D389DF-DAFB-5E11-EA03-DF050CC39900}"/>
              </a:ext>
            </a:extLst>
          </p:cNvPr>
          <p:cNvSpPr>
            <a:spLocks noGrp="1"/>
          </p:cNvSpPr>
          <p:nvPr>
            <p:ph idx="1"/>
          </p:nvPr>
        </p:nvSpPr>
        <p:spPr/>
        <p:txBody>
          <a:bodyPr vert="horz" lIns="91440" tIns="45720" rIns="91440" bIns="45720" rtlCol="0" anchor="t">
            <a:normAutofit lnSpcReduction="10000"/>
          </a:bodyPr>
          <a:lstStyle/>
          <a:p>
            <a:r>
              <a:rPr lang="en-US" dirty="0">
                <a:solidFill>
                  <a:srgbClr val="FFFFFF"/>
                </a:solidFill>
                <a:cs typeface="Calibri"/>
              </a:rPr>
              <a:t>Start with scope</a:t>
            </a:r>
            <a:endParaRPr lang="en-US" dirty="0"/>
          </a:p>
          <a:p>
            <a:pPr lvl="1"/>
            <a:endParaRPr lang="en-US" dirty="0">
              <a:solidFill>
                <a:srgbClr val="FFFFFF"/>
              </a:solidFill>
              <a:ea typeface="Calibri"/>
              <a:cs typeface="Calibri"/>
            </a:endParaRPr>
          </a:p>
          <a:p>
            <a:r>
              <a:rPr lang="en-US" dirty="0">
                <a:solidFill>
                  <a:srgbClr val="FFFFFF"/>
                </a:solidFill>
                <a:cs typeface="Calibri"/>
              </a:rPr>
              <a:t>Think about the audience</a:t>
            </a:r>
            <a:endParaRPr lang="en-US" dirty="0">
              <a:solidFill>
                <a:srgbClr val="FFFFFF"/>
              </a:solidFill>
              <a:ea typeface="Calibri"/>
              <a:cs typeface="Calibri"/>
            </a:endParaRPr>
          </a:p>
          <a:p>
            <a:pPr lvl="1"/>
            <a:endParaRPr lang="en-US" dirty="0">
              <a:solidFill>
                <a:srgbClr val="FFFFFF"/>
              </a:solidFill>
              <a:ea typeface="Calibri"/>
              <a:cs typeface="Calibri"/>
            </a:endParaRPr>
          </a:p>
          <a:p>
            <a:r>
              <a:rPr lang="en-US" dirty="0">
                <a:solidFill>
                  <a:srgbClr val="FFFFFF"/>
                </a:solidFill>
                <a:cs typeface="Calibri"/>
              </a:rPr>
              <a:t>Be conscious of tone</a:t>
            </a:r>
            <a:endParaRPr lang="en-US" dirty="0">
              <a:solidFill>
                <a:srgbClr val="FFFFFF"/>
              </a:solidFill>
              <a:ea typeface="Calibri"/>
              <a:cs typeface="Calibri"/>
            </a:endParaRPr>
          </a:p>
          <a:p>
            <a:pPr lvl="1"/>
            <a:endParaRPr lang="en-US" dirty="0">
              <a:solidFill>
                <a:srgbClr val="FFFFFF"/>
              </a:solidFill>
              <a:ea typeface="Calibri"/>
              <a:cs typeface="Calibri"/>
            </a:endParaRPr>
          </a:p>
          <a:p>
            <a:r>
              <a:rPr lang="en-US" dirty="0">
                <a:solidFill>
                  <a:srgbClr val="FFFFFF"/>
                </a:solidFill>
                <a:cs typeface="Calibri"/>
              </a:rPr>
              <a:t>Resources</a:t>
            </a:r>
            <a:endParaRPr lang="en-US" dirty="0">
              <a:solidFill>
                <a:srgbClr val="FFFFFF"/>
              </a:solidFill>
              <a:ea typeface="Calibri"/>
              <a:cs typeface="Calibri"/>
            </a:endParaRPr>
          </a:p>
          <a:p>
            <a:pPr lvl="1"/>
            <a:r>
              <a:rPr lang="en-US" dirty="0">
                <a:solidFill>
                  <a:srgbClr val="FFFFFF"/>
                </a:solidFill>
                <a:cs typeface="Calibri"/>
                <a:hlinkClick r:id="rId3"/>
              </a:rPr>
              <a:t>CISA Cybersecurity Scenarios</a:t>
            </a:r>
            <a:endParaRPr lang="en-US" dirty="0">
              <a:solidFill>
                <a:srgbClr val="FFFFFF"/>
              </a:solidFill>
              <a:cs typeface="Calibri"/>
            </a:endParaRPr>
          </a:p>
          <a:p>
            <a:pPr lvl="1"/>
            <a:r>
              <a:rPr lang="en-US" dirty="0">
                <a:solidFill>
                  <a:srgbClr val="FFFFFF"/>
                </a:solidFill>
                <a:cs typeface="Calibri"/>
                <a:hlinkClick r:id="rId4"/>
              </a:rPr>
              <a:t>CIS Tabletop Exercises</a:t>
            </a:r>
            <a:endParaRPr lang="en-US" dirty="0">
              <a:solidFill>
                <a:srgbClr val="FFFFFF"/>
              </a:solidFill>
              <a:cs typeface="Calibri"/>
            </a:endParaRPr>
          </a:p>
          <a:p>
            <a:pPr lvl="1"/>
            <a:r>
              <a:rPr lang="en-US" dirty="0">
                <a:solidFill>
                  <a:srgbClr val="FFFFFF"/>
                </a:solidFill>
                <a:cs typeface="Calibri"/>
                <a:hlinkClick r:id="rId5"/>
              </a:rPr>
              <a:t>@badthingsdaily on Twitter</a:t>
            </a:r>
            <a:endParaRPr lang="en-US" dirty="0">
              <a:solidFill>
                <a:srgbClr val="FFFFFF"/>
              </a:solidFill>
              <a:cs typeface="Calibri"/>
            </a:endParaRPr>
          </a:p>
          <a:p>
            <a:pPr lvl="1"/>
            <a:endParaRPr lang="en-US" dirty="0">
              <a:solidFill>
                <a:srgbClr val="FFFFFF"/>
              </a:solidFill>
              <a:cs typeface="Calibri"/>
            </a:endParaRPr>
          </a:p>
          <a:p>
            <a:pPr lvl="1"/>
            <a:endParaRPr lang="en-US" dirty="0">
              <a:solidFill>
                <a:srgbClr val="FFFFFF"/>
              </a:solidFill>
              <a:cs typeface="Calibri"/>
            </a:endParaRPr>
          </a:p>
          <a:p>
            <a:endParaRPr lang="en-US" dirty="0">
              <a:solidFill>
                <a:srgbClr val="FFFFFF"/>
              </a:solidFill>
              <a:cs typeface="Calibri"/>
            </a:endParaRPr>
          </a:p>
        </p:txBody>
      </p:sp>
      <p:pic>
        <p:nvPicPr>
          <p:cNvPr id="4" name="Picture 4" descr="Picnic Table Free Stock Photo - Public Domain Pictures">
            <a:extLst>
              <a:ext uri="{FF2B5EF4-FFF2-40B4-BE49-F238E27FC236}">
                <a16:creationId xmlns:a16="http://schemas.microsoft.com/office/drawing/2014/main" id="{FD2014AA-A626-5F06-87FE-7BFB431DF1E3}"/>
              </a:ext>
            </a:extLst>
          </p:cNvPr>
          <p:cNvPicPr>
            <a:picLocks noChangeAspect="1"/>
          </p:cNvPicPr>
          <p:nvPr/>
        </p:nvPicPr>
        <p:blipFill>
          <a:blip r:embed="rId6"/>
          <a:stretch>
            <a:fillRect/>
          </a:stretch>
        </p:blipFill>
        <p:spPr>
          <a:xfrm>
            <a:off x="8718957" y="822963"/>
            <a:ext cx="2743201" cy="1818432"/>
          </a:xfrm>
          <a:prstGeom prst="rect">
            <a:avLst/>
          </a:prstGeom>
        </p:spPr>
      </p:pic>
      <p:pic>
        <p:nvPicPr>
          <p:cNvPr id="7" name="Picture 7">
            <a:extLst>
              <a:ext uri="{FF2B5EF4-FFF2-40B4-BE49-F238E27FC236}">
                <a16:creationId xmlns:a16="http://schemas.microsoft.com/office/drawing/2014/main" id="{8698DF46-48AC-D30F-6F3F-41409D0B66F8}"/>
              </a:ext>
            </a:extLst>
          </p:cNvPr>
          <p:cNvPicPr>
            <a:picLocks noChangeAspect="1"/>
          </p:cNvPicPr>
          <p:nvPr/>
        </p:nvPicPr>
        <p:blipFill>
          <a:blip r:embed="rId7">
            <a:extLst>
              <a:ext uri="{837473B0-CC2E-450A-ABE3-18F120FF3D39}">
                <a1611:picAttrSrcUrl xmlns:a1611="http://schemas.microsoft.com/office/drawing/2016/11/main" r:id="rId8"/>
              </a:ext>
            </a:extLst>
          </a:blip>
          <a:stretch>
            <a:fillRect/>
          </a:stretch>
        </p:blipFill>
        <p:spPr>
          <a:xfrm>
            <a:off x="5971612" y="825148"/>
            <a:ext cx="2743200" cy="2057400"/>
          </a:xfrm>
          <a:prstGeom prst="rect">
            <a:avLst/>
          </a:prstGeom>
        </p:spPr>
      </p:pic>
      <p:pic>
        <p:nvPicPr>
          <p:cNvPr id="13" name="Picture 13">
            <a:extLst>
              <a:ext uri="{FF2B5EF4-FFF2-40B4-BE49-F238E27FC236}">
                <a16:creationId xmlns:a16="http://schemas.microsoft.com/office/drawing/2014/main" id="{4B67ABAD-8ECB-CBBC-390A-0642CFD66627}"/>
              </a:ext>
            </a:extLst>
          </p:cNvPr>
          <p:cNvPicPr>
            <a:picLocks noChangeAspect="1"/>
          </p:cNvPicPr>
          <p:nvPr/>
        </p:nvPicPr>
        <p:blipFill>
          <a:blip r:embed="rId9">
            <a:extLst>
              <a:ext uri="{837473B0-CC2E-450A-ABE3-18F120FF3D39}">
                <a1611:picAttrSrcUrl xmlns:a1611="http://schemas.microsoft.com/office/drawing/2016/11/main" r:id="rId10"/>
              </a:ext>
            </a:extLst>
          </a:blip>
          <a:stretch>
            <a:fillRect/>
          </a:stretch>
        </p:blipFill>
        <p:spPr>
          <a:xfrm>
            <a:off x="8713481" y="2335753"/>
            <a:ext cx="2743200" cy="2743200"/>
          </a:xfrm>
          <a:prstGeom prst="rect">
            <a:avLst/>
          </a:prstGeom>
        </p:spPr>
      </p:pic>
      <p:pic>
        <p:nvPicPr>
          <p:cNvPr id="22" name="Picture 22" descr="Wooden Outdoor Table And Chairs Free Stock Photo - Public Domain Pictures">
            <a:extLst>
              <a:ext uri="{FF2B5EF4-FFF2-40B4-BE49-F238E27FC236}">
                <a16:creationId xmlns:a16="http://schemas.microsoft.com/office/drawing/2014/main" id="{4B6D8B6A-0F03-AB02-5C80-0FAFCA166651}"/>
              </a:ext>
            </a:extLst>
          </p:cNvPr>
          <p:cNvPicPr>
            <a:picLocks noChangeAspect="1"/>
          </p:cNvPicPr>
          <p:nvPr/>
        </p:nvPicPr>
        <p:blipFill>
          <a:blip r:embed="rId11"/>
          <a:stretch>
            <a:fillRect/>
          </a:stretch>
        </p:blipFill>
        <p:spPr>
          <a:xfrm>
            <a:off x="5968482" y="2870005"/>
            <a:ext cx="2743200" cy="1543050"/>
          </a:xfrm>
          <a:prstGeom prst="rect">
            <a:avLst/>
          </a:prstGeom>
        </p:spPr>
      </p:pic>
      <p:pic>
        <p:nvPicPr>
          <p:cNvPr id="23" name="Picture 23" descr="Furniture Dining Table Chair · Free image on Pixabay">
            <a:extLst>
              <a:ext uri="{FF2B5EF4-FFF2-40B4-BE49-F238E27FC236}">
                <a16:creationId xmlns:a16="http://schemas.microsoft.com/office/drawing/2014/main" id="{5B0251B2-427C-9D3B-1822-5682D0974C68}"/>
              </a:ext>
            </a:extLst>
          </p:cNvPr>
          <p:cNvPicPr>
            <a:picLocks noChangeAspect="1"/>
          </p:cNvPicPr>
          <p:nvPr/>
        </p:nvPicPr>
        <p:blipFill>
          <a:blip r:embed="rId12"/>
          <a:stretch>
            <a:fillRect/>
          </a:stretch>
        </p:blipFill>
        <p:spPr>
          <a:xfrm>
            <a:off x="5973665" y="4245946"/>
            <a:ext cx="2732832" cy="1823617"/>
          </a:xfrm>
          <a:prstGeom prst="rect">
            <a:avLst/>
          </a:prstGeom>
        </p:spPr>
      </p:pic>
      <p:pic>
        <p:nvPicPr>
          <p:cNvPr id="34" name="Picture 34" descr="Free Images : restaurant, meal, ceremony, party, banquet, event ...">
            <a:extLst>
              <a:ext uri="{FF2B5EF4-FFF2-40B4-BE49-F238E27FC236}">
                <a16:creationId xmlns:a16="http://schemas.microsoft.com/office/drawing/2014/main" id="{189123B1-D795-3D7F-2A46-A8A89B0A7E6A}"/>
              </a:ext>
            </a:extLst>
          </p:cNvPr>
          <p:cNvPicPr>
            <a:picLocks noChangeAspect="1"/>
          </p:cNvPicPr>
          <p:nvPr/>
        </p:nvPicPr>
        <p:blipFill>
          <a:blip r:embed="rId13"/>
          <a:stretch>
            <a:fillRect/>
          </a:stretch>
        </p:blipFill>
        <p:spPr>
          <a:xfrm>
            <a:off x="8726196" y="4263785"/>
            <a:ext cx="2732833" cy="1824228"/>
          </a:xfrm>
          <a:prstGeom prst="rect">
            <a:avLst/>
          </a:prstGeom>
        </p:spPr>
      </p:pic>
    </p:spTree>
    <p:extLst>
      <p:ext uri="{BB962C8B-B14F-4D97-AF65-F5344CB8AC3E}">
        <p14:creationId xmlns:p14="http://schemas.microsoft.com/office/powerpoint/2010/main" val="37054780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F0DE6-3188-17B2-1AAC-EEAE822E71A5}"/>
              </a:ext>
            </a:extLst>
          </p:cNvPr>
          <p:cNvSpPr>
            <a:spLocks noGrp="1"/>
          </p:cNvSpPr>
          <p:nvPr>
            <p:ph type="title"/>
          </p:nvPr>
        </p:nvSpPr>
        <p:spPr/>
        <p:txBody>
          <a:bodyPr/>
          <a:lstStyle/>
          <a:p>
            <a:r>
              <a:rPr lang="en-US">
                <a:solidFill>
                  <a:srgbClr val="FFFFFF"/>
                </a:solidFill>
                <a:cs typeface="Calibri Light"/>
              </a:rPr>
              <a:t>Buy-in from Leadership</a:t>
            </a:r>
            <a:endParaRPr lang="en-US"/>
          </a:p>
        </p:txBody>
      </p:sp>
      <p:sp>
        <p:nvSpPr>
          <p:cNvPr id="3" name="Content Placeholder 2">
            <a:extLst>
              <a:ext uri="{FF2B5EF4-FFF2-40B4-BE49-F238E27FC236}">
                <a16:creationId xmlns:a16="http://schemas.microsoft.com/office/drawing/2014/main" id="{24D389DF-DAFB-5E11-EA03-DF050CC39900}"/>
              </a:ext>
            </a:extLst>
          </p:cNvPr>
          <p:cNvSpPr>
            <a:spLocks noGrp="1"/>
          </p:cNvSpPr>
          <p:nvPr>
            <p:ph idx="1"/>
          </p:nvPr>
        </p:nvSpPr>
        <p:spPr/>
        <p:txBody>
          <a:bodyPr vert="horz" lIns="91440" tIns="45720" rIns="91440" bIns="45720" rtlCol="0" anchor="t">
            <a:normAutofit/>
          </a:bodyPr>
          <a:lstStyle/>
          <a:p>
            <a:r>
              <a:rPr lang="en-US">
                <a:solidFill>
                  <a:srgbClr val="FFFFFF"/>
                </a:solidFill>
                <a:cs typeface="Calibri"/>
              </a:rPr>
              <a:t>Quantify the risk</a:t>
            </a:r>
            <a:endParaRPr lang="en-US">
              <a:ea typeface="Calibri" panose="020F0502020204030204"/>
              <a:cs typeface="Calibri" panose="020F0502020204030204"/>
            </a:endParaRPr>
          </a:p>
          <a:p>
            <a:pPr marL="457200" indent="-457200"/>
            <a:endParaRPr lang="en-US">
              <a:solidFill>
                <a:srgbClr val="FFFFFF"/>
              </a:solidFill>
              <a:cs typeface="Calibri"/>
            </a:endParaRPr>
          </a:p>
          <a:p>
            <a:r>
              <a:rPr lang="en-US">
                <a:solidFill>
                  <a:srgbClr val="FFFFFF"/>
                </a:solidFill>
                <a:cs typeface="Calibri"/>
              </a:rPr>
              <a:t>Bring in other stakeholders</a:t>
            </a:r>
            <a:endParaRPr lang="en-US">
              <a:solidFill>
                <a:srgbClr val="FFFFFF"/>
              </a:solidFill>
              <a:ea typeface="Calibri" panose="020F0502020204030204"/>
              <a:cs typeface="Calibri"/>
            </a:endParaRPr>
          </a:p>
          <a:p>
            <a:endParaRPr lang="en-US">
              <a:solidFill>
                <a:srgbClr val="FFFFFF"/>
              </a:solidFill>
              <a:cs typeface="Calibri"/>
            </a:endParaRPr>
          </a:p>
          <a:p>
            <a:r>
              <a:rPr lang="en-US">
                <a:solidFill>
                  <a:srgbClr val="FFFFFF"/>
                </a:solidFill>
                <a:cs typeface="Calibri"/>
              </a:rPr>
              <a:t>Show, don't tell</a:t>
            </a:r>
            <a:endParaRPr lang="en-US">
              <a:solidFill>
                <a:srgbClr val="FFFFFF"/>
              </a:solidFill>
              <a:ea typeface="Calibri" panose="020F0502020204030204"/>
              <a:cs typeface="Calibri"/>
            </a:endParaRPr>
          </a:p>
          <a:p>
            <a:pPr marL="0" indent="0">
              <a:buNone/>
            </a:pPr>
            <a:endParaRPr lang="en-US">
              <a:solidFill>
                <a:srgbClr val="FFFFFF"/>
              </a:solidFill>
              <a:ea typeface="Calibri" panose="020F0502020204030204"/>
              <a:cs typeface="Calibri"/>
            </a:endParaRPr>
          </a:p>
          <a:p>
            <a:pPr marL="457200" lvl="1" indent="0">
              <a:buNone/>
            </a:pPr>
            <a:endParaRPr lang="en-US">
              <a:solidFill>
                <a:srgbClr val="FFFFFF"/>
              </a:solidFill>
              <a:ea typeface="Calibri" panose="020F0502020204030204"/>
              <a:cs typeface="Calibri"/>
            </a:endParaRPr>
          </a:p>
        </p:txBody>
      </p:sp>
      <p:pic>
        <p:nvPicPr>
          <p:cNvPr id="4" name="Picture 4" descr="A picture containing wall, indoor, light, lamp&#10;&#10;Description automatically generated">
            <a:extLst>
              <a:ext uri="{FF2B5EF4-FFF2-40B4-BE49-F238E27FC236}">
                <a16:creationId xmlns:a16="http://schemas.microsoft.com/office/drawing/2014/main" id="{9259BEAD-AEC0-AB81-8932-DB30008C070D}"/>
              </a:ext>
            </a:extLst>
          </p:cNvPr>
          <p:cNvPicPr>
            <a:picLocks noChangeAspect="1"/>
          </p:cNvPicPr>
          <p:nvPr/>
        </p:nvPicPr>
        <p:blipFill rotWithShape="1">
          <a:blip r:embed="rId3">
            <a:extLst>
              <a:ext uri="{837473B0-CC2E-450A-ABE3-18F120FF3D39}">
                <a1611:picAttrSrcUrl xmlns:a1611="http://schemas.microsoft.com/office/drawing/2016/11/main" r:id="rId4"/>
              </a:ext>
            </a:extLst>
          </a:blip>
          <a:srcRect l="28651" t="398" r="-160" b="-319"/>
          <a:stretch/>
        </p:blipFill>
        <p:spPr>
          <a:xfrm>
            <a:off x="5812973" y="1693474"/>
            <a:ext cx="5535222" cy="3856451"/>
          </a:xfrm>
          <a:prstGeom prst="rect">
            <a:avLst/>
          </a:prstGeom>
        </p:spPr>
      </p:pic>
    </p:spTree>
    <p:extLst>
      <p:ext uri="{BB962C8B-B14F-4D97-AF65-F5344CB8AC3E}">
        <p14:creationId xmlns:p14="http://schemas.microsoft.com/office/powerpoint/2010/main" val="3494927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F0DE6-3188-17B2-1AAC-EEAE822E71A5}"/>
              </a:ext>
            </a:extLst>
          </p:cNvPr>
          <p:cNvSpPr>
            <a:spLocks noGrp="1"/>
          </p:cNvSpPr>
          <p:nvPr>
            <p:ph type="title"/>
          </p:nvPr>
        </p:nvSpPr>
        <p:spPr/>
        <p:txBody>
          <a:bodyPr/>
          <a:lstStyle/>
          <a:p>
            <a:r>
              <a:rPr lang="en-US">
                <a:solidFill>
                  <a:srgbClr val="FFFFFF"/>
                </a:solidFill>
                <a:cs typeface="Calibri Light"/>
              </a:rPr>
              <a:t>Thanks!</a:t>
            </a:r>
            <a:endParaRPr lang="en-US"/>
          </a:p>
        </p:txBody>
      </p:sp>
      <p:sp>
        <p:nvSpPr>
          <p:cNvPr id="3" name="Content Placeholder 2">
            <a:extLst>
              <a:ext uri="{FF2B5EF4-FFF2-40B4-BE49-F238E27FC236}">
                <a16:creationId xmlns:a16="http://schemas.microsoft.com/office/drawing/2014/main" id="{24D389DF-DAFB-5E11-EA03-DF050CC39900}"/>
              </a:ext>
            </a:extLst>
          </p:cNvPr>
          <p:cNvSpPr>
            <a:spLocks noGrp="1"/>
          </p:cNvSpPr>
          <p:nvPr>
            <p:ph idx="1"/>
          </p:nvPr>
        </p:nvSpPr>
        <p:spPr>
          <a:xfrm>
            <a:off x="838200" y="1959171"/>
            <a:ext cx="10515600" cy="4351338"/>
          </a:xfrm>
        </p:spPr>
        <p:txBody>
          <a:bodyPr vert="horz" lIns="91440" tIns="45720" rIns="91440" bIns="45720" rtlCol="0" anchor="t">
            <a:normAutofit/>
          </a:bodyPr>
          <a:lstStyle/>
          <a:p>
            <a:pPr marL="457200" indent="-457200"/>
            <a:endParaRPr lang="en-US">
              <a:solidFill>
                <a:srgbClr val="FFFFFF"/>
              </a:solidFill>
              <a:ea typeface="Calibri" panose="020F0502020204030204"/>
              <a:cs typeface="Calibri"/>
            </a:endParaRPr>
          </a:p>
          <a:p>
            <a:pPr marL="457200" lvl="1" indent="0">
              <a:buNone/>
            </a:pPr>
            <a:endParaRPr lang="en-US">
              <a:solidFill>
                <a:srgbClr val="FFFFFF"/>
              </a:solidFill>
              <a:ea typeface="Calibri" panose="020F0502020204030204"/>
              <a:cs typeface="Calibri"/>
            </a:endParaRPr>
          </a:p>
        </p:txBody>
      </p:sp>
      <p:sp>
        <p:nvSpPr>
          <p:cNvPr id="4" name="TextBox 3">
            <a:extLst>
              <a:ext uri="{FF2B5EF4-FFF2-40B4-BE49-F238E27FC236}">
                <a16:creationId xmlns:a16="http://schemas.microsoft.com/office/drawing/2014/main" id="{BDC360E0-CA6F-FE79-7516-6091F0DB9410}"/>
              </a:ext>
            </a:extLst>
          </p:cNvPr>
          <p:cNvSpPr txBox="1"/>
          <p:nvPr/>
        </p:nvSpPr>
        <p:spPr>
          <a:xfrm>
            <a:off x="950535" y="1720391"/>
            <a:ext cx="9929567" cy="415498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buFont typeface="Arial"/>
              <a:buChar char="•"/>
            </a:pPr>
            <a:r>
              <a:rPr lang="en-US" sz="3200">
                <a:solidFill>
                  <a:srgbClr val="FFFFFF"/>
                </a:solidFill>
                <a:ea typeface="Calibri"/>
                <a:cs typeface="Calibri"/>
              </a:rPr>
              <a:t>Find us:</a:t>
            </a:r>
            <a:endParaRPr lang="en-US" sz="3200">
              <a:cs typeface="Calibri" panose="020F0502020204030204"/>
            </a:endParaRPr>
          </a:p>
          <a:p>
            <a:pPr marL="742950" lvl="1" indent="-285750">
              <a:buFont typeface="Arial"/>
              <a:buChar char="•"/>
            </a:pPr>
            <a:r>
              <a:rPr lang="en-US" sz="2800">
                <a:solidFill>
                  <a:srgbClr val="FFFFFF"/>
                </a:solidFill>
                <a:ea typeface="Calibri"/>
                <a:cs typeface="Calibri"/>
              </a:rPr>
              <a:t>At the happy hour</a:t>
            </a:r>
          </a:p>
          <a:p>
            <a:pPr marL="742950" lvl="1" indent="-285750">
              <a:buFont typeface="Arial"/>
              <a:buChar char="•"/>
            </a:pPr>
            <a:r>
              <a:rPr lang="en-US" sz="2800">
                <a:solidFill>
                  <a:srgbClr val="FFFFFF"/>
                </a:solidFill>
                <a:ea typeface="Calibri"/>
                <a:cs typeface="Calibri"/>
              </a:rPr>
              <a:t>On Twitter</a:t>
            </a:r>
          </a:p>
          <a:p>
            <a:pPr lvl="2"/>
            <a:r>
              <a:rPr lang="en-US" sz="2800">
                <a:solidFill>
                  <a:srgbClr val="FFFFFF"/>
                </a:solidFill>
                <a:ea typeface="Calibri"/>
                <a:cs typeface="Calibri"/>
              </a:rPr>
              <a:t>@clari_explains</a:t>
            </a:r>
          </a:p>
          <a:p>
            <a:pPr lvl="2"/>
            <a:r>
              <a:rPr lang="en-US" sz="2800">
                <a:solidFill>
                  <a:srgbClr val="FFFFFF"/>
                </a:solidFill>
                <a:ea typeface="Calibri"/>
                <a:cs typeface="Calibri"/>
              </a:rPr>
              <a:t>@r_stgermain</a:t>
            </a:r>
          </a:p>
          <a:p>
            <a:pPr lvl="2"/>
            <a:endParaRPr lang="en-US" sz="3200">
              <a:solidFill>
                <a:srgbClr val="FFFFFF"/>
              </a:solidFill>
              <a:ea typeface="Calibri"/>
              <a:cs typeface="Calibri"/>
            </a:endParaRPr>
          </a:p>
          <a:p>
            <a:pPr marL="457200" indent="-457200">
              <a:buFont typeface="Arial"/>
              <a:buChar char="•"/>
            </a:pPr>
            <a:r>
              <a:rPr lang="en-US" sz="3200">
                <a:solidFill>
                  <a:srgbClr val="FFFFFF"/>
                </a:solidFill>
                <a:ea typeface="Calibri"/>
                <a:cs typeface="Calibri"/>
              </a:rPr>
              <a:t>Find our slides:</a:t>
            </a:r>
          </a:p>
          <a:p>
            <a:pPr marL="742950" lvl="1" indent="-285750">
              <a:buFont typeface="Arial,Sans-Serif"/>
              <a:buChar char="•"/>
            </a:pPr>
            <a:r>
              <a:rPr lang="en-US" sz="2800">
                <a:solidFill>
                  <a:srgbClr val="FFFFFF"/>
                </a:solidFill>
                <a:latin typeface="Calibri"/>
                <a:cs typeface="Arial"/>
              </a:rPr>
              <a:t>https://github.com/rstgermain</a:t>
            </a:r>
          </a:p>
          <a:p>
            <a:pPr marL="742950" lvl="1" indent="-285750">
              <a:buFont typeface="Arial,Sans-Serif"/>
              <a:buChar char="•"/>
            </a:pPr>
            <a:endParaRPr lang="en-US" sz="2800">
              <a:solidFill>
                <a:srgbClr val="FFFFFF"/>
              </a:solidFill>
              <a:latin typeface="Arial"/>
              <a:ea typeface="Calibri"/>
              <a:cs typeface="Arial"/>
            </a:endParaRPr>
          </a:p>
        </p:txBody>
      </p:sp>
    </p:spTree>
    <p:extLst>
      <p:ext uri="{BB962C8B-B14F-4D97-AF65-F5344CB8AC3E}">
        <p14:creationId xmlns:p14="http://schemas.microsoft.com/office/powerpoint/2010/main" val="24442293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F0DE6-3188-17B2-1AAC-EEAE822E71A5}"/>
              </a:ext>
            </a:extLst>
          </p:cNvPr>
          <p:cNvSpPr>
            <a:spLocks noGrp="1"/>
          </p:cNvSpPr>
          <p:nvPr>
            <p:ph type="title"/>
          </p:nvPr>
        </p:nvSpPr>
        <p:spPr/>
        <p:txBody>
          <a:bodyPr/>
          <a:lstStyle/>
          <a:p>
            <a:r>
              <a:rPr lang="en-US">
                <a:solidFill>
                  <a:srgbClr val="FFFFFF"/>
                </a:solidFill>
                <a:cs typeface="Calibri Light"/>
              </a:rPr>
              <a:t>Introductions</a:t>
            </a:r>
          </a:p>
        </p:txBody>
      </p:sp>
      <p:sp>
        <p:nvSpPr>
          <p:cNvPr id="3" name="Content Placeholder 2">
            <a:extLst>
              <a:ext uri="{FF2B5EF4-FFF2-40B4-BE49-F238E27FC236}">
                <a16:creationId xmlns:a16="http://schemas.microsoft.com/office/drawing/2014/main" id="{24D389DF-DAFB-5E11-EA03-DF050CC39900}"/>
              </a:ext>
            </a:extLst>
          </p:cNvPr>
          <p:cNvSpPr>
            <a:spLocks noGrp="1"/>
          </p:cNvSpPr>
          <p:nvPr>
            <p:ph idx="1"/>
          </p:nvPr>
        </p:nvSpPr>
        <p:spPr/>
        <p:txBody>
          <a:bodyPr vert="horz" lIns="91440" tIns="45720" rIns="91440" bIns="45720" rtlCol="0" anchor="t">
            <a:normAutofit/>
          </a:bodyPr>
          <a:lstStyle/>
          <a:p>
            <a:r>
              <a:rPr lang="en-US" dirty="0">
                <a:solidFill>
                  <a:srgbClr val="FFFFFF"/>
                </a:solidFill>
                <a:latin typeface="Calibri"/>
                <a:cs typeface="Arial"/>
              </a:rPr>
              <a:t>Ryan St. Germain</a:t>
            </a:r>
            <a:endParaRPr lang="en-US" dirty="0">
              <a:cs typeface="Calibri" panose="020F0502020204030204"/>
            </a:endParaRPr>
          </a:p>
          <a:p>
            <a:pPr lvl="1"/>
            <a:r>
              <a:rPr lang="en-US" dirty="0">
                <a:solidFill>
                  <a:srgbClr val="FFFFFF"/>
                </a:solidFill>
                <a:latin typeface="Calibri"/>
                <a:cs typeface="Arial"/>
              </a:rPr>
              <a:t>Principal Consultant, Strategic Advisory Services</a:t>
            </a:r>
            <a:endParaRPr lang="en-US" dirty="0">
              <a:solidFill>
                <a:srgbClr val="FFFFFF"/>
              </a:solidFill>
              <a:latin typeface="Calibri"/>
              <a:cs typeface="Calibri"/>
            </a:endParaRPr>
          </a:p>
          <a:p>
            <a:pPr lvl="1"/>
            <a:r>
              <a:rPr lang="en-US" dirty="0">
                <a:solidFill>
                  <a:srgbClr val="FFFFFF"/>
                </a:solidFill>
                <a:latin typeface="Calibri"/>
                <a:cs typeface="Calibri"/>
              </a:rPr>
              <a:t>Previously Manager of Security and Infrastructure</a:t>
            </a:r>
          </a:p>
          <a:p>
            <a:pPr lvl="1"/>
            <a:r>
              <a:rPr lang="en-US" dirty="0">
                <a:solidFill>
                  <a:srgbClr val="FFFFFF"/>
                </a:solidFill>
                <a:latin typeface="Calibri"/>
                <a:cs typeface="Arial"/>
              </a:rPr>
              <a:t>15 years in the IS industry</a:t>
            </a:r>
          </a:p>
          <a:p>
            <a:pPr lvl="1"/>
            <a:endParaRPr lang="en-US" dirty="0">
              <a:solidFill>
                <a:srgbClr val="FFFFFF"/>
              </a:solidFill>
              <a:latin typeface="Calibri"/>
              <a:ea typeface="Calibri"/>
              <a:cs typeface="Arial"/>
            </a:endParaRPr>
          </a:p>
          <a:p>
            <a:pPr lvl="1"/>
            <a:endParaRPr lang="en-US" dirty="0">
              <a:solidFill>
                <a:srgbClr val="FFFFFF"/>
              </a:solidFill>
              <a:latin typeface="Calibri"/>
              <a:ea typeface="Calibri"/>
              <a:cs typeface="Arial"/>
            </a:endParaRPr>
          </a:p>
          <a:p>
            <a:r>
              <a:rPr lang="en-US" dirty="0">
                <a:solidFill>
                  <a:srgbClr val="FFFFFF"/>
                </a:solidFill>
                <a:latin typeface="Calibri"/>
                <a:cs typeface="Arial"/>
              </a:rPr>
              <a:t>Clarissa Bury</a:t>
            </a:r>
          </a:p>
          <a:p>
            <a:pPr lvl="1"/>
            <a:r>
              <a:rPr lang="en-US" dirty="0">
                <a:solidFill>
                  <a:srgbClr val="FFFFFF"/>
                </a:solidFill>
                <a:latin typeface="Calibri"/>
                <a:cs typeface="Arial"/>
              </a:rPr>
              <a:t>Consultant, Strategic Advisory Services</a:t>
            </a:r>
          </a:p>
          <a:p>
            <a:pPr lvl="1"/>
            <a:r>
              <a:rPr lang="en-US" dirty="0">
                <a:solidFill>
                  <a:srgbClr val="FFFFFF"/>
                </a:solidFill>
                <a:latin typeface="Calibri"/>
                <a:cs typeface="Arial"/>
              </a:rPr>
              <a:t>Previously Security Engineer</a:t>
            </a:r>
            <a:endParaRPr lang="en-US" dirty="0">
              <a:latin typeface="Calibri"/>
            </a:endParaRPr>
          </a:p>
        </p:txBody>
      </p:sp>
    </p:spTree>
    <p:extLst>
      <p:ext uri="{BB962C8B-B14F-4D97-AF65-F5344CB8AC3E}">
        <p14:creationId xmlns:p14="http://schemas.microsoft.com/office/powerpoint/2010/main" val="28684413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F0DE6-3188-17B2-1AAC-EEAE822E71A5}"/>
              </a:ext>
            </a:extLst>
          </p:cNvPr>
          <p:cNvSpPr>
            <a:spLocks noGrp="1"/>
          </p:cNvSpPr>
          <p:nvPr>
            <p:ph type="title"/>
          </p:nvPr>
        </p:nvSpPr>
        <p:spPr/>
        <p:txBody>
          <a:bodyPr/>
          <a:lstStyle/>
          <a:p>
            <a:r>
              <a:rPr lang="en-US">
                <a:solidFill>
                  <a:srgbClr val="FFFFFF"/>
                </a:solidFill>
                <a:cs typeface="Calibri Light"/>
              </a:rPr>
              <a:t>This talk</a:t>
            </a:r>
          </a:p>
        </p:txBody>
      </p:sp>
      <p:sp>
        <p:nvSpPr>
          <p:cNvPr id="3" name="Content Placeholder 2">
            <a:extLst>
              <a:ext uri="{FF2B5EF4-FFF2-40B4-BE49-F238E27FC236}">
                <a16:creationId xmlns:a16="http://schemas.microsoft.com/office/drawing/2014/main" id="{24D389DF-DAFB-5E11-EA03-DF050CC39900}"/>
              </a:ext>
            </a:extLst>
          </p:cNvPr>
          <p:cNvSpPr>
            <a:spLocks noGrp="1"/>
          </p:cNvSpPr>
          <p:nvPr>
            <p:ph idx="1"/>
          </p:nvPr>
        </p:nvSpPr>
        <p:spPr/>
        <p:txBody>
          <a:bodyPr vert="horz" lIns="91440" tIns="45720" rIns="91440" bIns="45720" rtlCol="0" anchor="t">
            <a:normAutofit/>
          </a:bodyPr>
          <a:lstStyle/>
          <a:p>
            <a:r>
              <a:rPr lang="en-US">
                <a:solidFill>
                  <a:srgbClr val="FFFFFF"/>
                </a:solidFill>
                <a:cs typeface="Calibri"/>
              </a:rPr>
              <a:t>What is proactive security?</a:t>
            </a:r>
          </a:p>
          <a:p>
            <a:endParaRPr lang="en-US">
              <a:solidFill>
                <a:srgbClr val="FFFFFF"/>
              </a:solidFill>
              <a:cs typeface="Calibri"/>
            </a:endParaRPr>
          </a:p>
          <a:p>
            <a:r>
              <a:rPr lang="en-US">
                <a:solidFill>
                  <a:srgbClr val="FFFFFF"/>
                </a:solidFill>
                <a:cs typeface="Calibri"/>
              </a:rPr>
              <a:t>Why is it important to SMB's?</a:t>
            </a:r>
          </a:p>
          <a:p>
            <a:endParaRPr lang="en-US">
              <a:solidFill>
                <a:srgbClr val="FFFFFF"/>
              </a:solidFill>
              <a:cs typeface="Calibri"/>
            </a:endParaRPr>
          </a:p>
          <a:p>
            <a:r>
              <a:rPr lang="en-US">
                <a:solidFill>
                  <a:srgbClr val="FFFFFF"/>
                </a:solidFill>
                <a:ea typeface="Calibri" panose="020F0502020204030204"/>
                <a:cs typeface="Calibri"/>
              </a:rPr>
              <a:t>What resources are available?</a:t>
            </a:r>
          </a:p>
          <a:p>
            <a:endParaRPr lang="en-US">
              <a:solidFill>
                <a:srgbClr val="FFFFFF"/>
              </a:solidFill>
              <a:cs typeface="Calibri"/>
            </a:endParaRPr>
          </a:p>
          <a:p>
            <a:endParaRPr lang="en-US">
              <a:solidFill>
                <a:srgbClr val="FFFFFF"/>
              </a:solidFill>
              <a:cs typeface="Calibri"/>
            </a:endParaRPr>
          </a:p>
        </p:txBody>
      </p:sp>
      <p:graphicFrame>
        <p:nvGraphicFramePr>
          <p:cNvPr id="4" name="Diagram 4">
            <a:extLst>
              <a:ext uri="{FF2B5EF4-FFF2-40B4-BE49-F238E27FC236}">
                <a16:creationId xmlns:a16="http://schemas.microsoft.com/office/drawing/2014/main" id="{B8A0F62E-6132-D2A1-7E5B-60739B77782F}"/>
              </a:ext>
            </a:extLst>
          </p:cNvPr>
          <p:cNvGraphicFramePr/>
          <p:nvPr>
            <p:extLst>
              <p:ext uri="{D42A27DB-BD31-4B8C-83A1-F6EECF244321}">
                <p14:modId xmlns:p14="http://schemas.microsoft.com/office/powerpoint/2010/main" val="3841548877"/>
              </p:ext>
            </p:extLst>
          </p:nvPr>
        </p:nvGraphicFramePr>
        <p:xfrm>
          <a:off x="359435" y="5616276"/>
          <a:ext cx="11468338" cy="73420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59" name="TextBox 558">
            <a:extLst>
              <a:ext uri="{FF2B5EF4-FFF2-40B4-BE49-F238E27FC236}">
                <a16:creationId xmlns:a16="http://schemas.microsoft.com/office/drawing/2014/main" id="{1F6EA707-C5A9-9E5F-5C38-B386B17E211D}"/>
              </a:ext>
            </a:extLst>
          </p:cNvPr>
          <p:cNvSpPr txBox="1"/>
          <p:nvPr/>
        </p:nvSpPr>
        <p:spPr>
          <a:xfrm>
            <a:off x="565509" y="5750943"/>
            <a:ext cx="2434566"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b="1">
                <a:solidFill>
                  <a:schemeClr val="bg1"/>
                </a:solidFill>
                <a:cs typeface="Calibri"/>
              </a:rPr>
              <a:t>Documentation</a:t>
            </a:r>
          </a:p>
        </p:txBody>
      </p:sp>
      <p:sp>
        <p:nvSpPr>
          <p:cNvPr id="560" name="TextBox 559">
            <a:extLst>
              <a:ext uri="{FF2B5EF4-FFF2-40B4-BE49-F238E27FC236}">
                <a16:creationId xmlns:a16="http://schemas.microsoft.com/office/drawing/2014/main" id="{82D538E3-B7DF-6C57-369E-D381E9E36D08}"/>
              </a:ext>
            </a:extLst>
          </p:cNvPr>
          <p:cNvSpPr txBox="1"/>
          <p:nvPr/>
        </p:nvSpPr>
        <p:spPr>
          <a:xfrm>
            <a:off x="4131094" y="5750942"/>
            <a:ext cx="2434566"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b="1">
                <a:solidFill>
                  <a:schemeClr val="bg1"/>
                </a:solidFill>
                <a:cs typeface="Calibri"/>
              </a:rPr>
              <a:t>Tools</a:t>
            </a:r>
          </a:p>
        </p:txBody>
      </p:sp>
      <p:sp>
        <p:nvSpPr>
          <p:cNvPr id="561" name="TextBox 560">
            <a:extLst>
              <a:ext uri="{FF2B5EF4-FFF2-40B4-BE49-F238E27FC236}">
                <a16:creationId xmlns:a16="http://schemas.microsoft.com/office/drawing/2014/main" id="{EE081958-DD2E-6856-C364-739576F6E615}"/>
              </a:ext>
            </a:extLst>
          </p:cNvPr>
          <p:cNvSpPr txBox="1"/>
          <p:nvPr/>
        </p:nvSpPr>
        <p:spPr>
          <a:xfrm>
            <a:off x="6565659" y="5750943"/>
            <a:ext cx="2434566"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b="1">
                <a:solidFill>
                  <a:schemeClr val="bg1"/>
                </a:solidFill>
                <a:cs typeface="Calibri"/>
              </a:rPr>
              <a:t>Tabletops</a:t>
            </a:r>
          </a:p>
        </p:txBody>
      </p:sp>
      <p:sp>
        <p:nvSpPr>
          <p:cNvPr id="562" name="TextBox 561">
            <a:extLst>
              <a:ext uri="{FF2B5EF4-FFF2-40B4-BE49-F238E27FC236}">
                <a16:creationId xmlns:a16="http://schemas.microsoft.com/office/drawing/2014/main" id="{1E1D0A21-DB07-149B-CC87-A44DD75958BB}"/>
              </a:ext>
            </a:extLst>
          </p:cNvPr>
          <p:cNvSpPr txBox="1"/>
          <p:nvPr/>
        </p:nvSpPr>
        <p:spPr>
          <a:xfrm>
            <a:off x="9086489" y="5750942"/>
            <a:ext cx="2434566"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solidFill>
                  <a:schemeClr val="bg1"/>
                </a:solidFill>
                <a:cs typeface="Calibri"/>
              </a:rPr>
              <a:t>Executive buy-in</a:t>
            </a:r>
          </a:p>
        </p:txBody>
      </p:sp>
      <p:pic>
        <p:nvPicPr>
          <p:cNvPr id="568" name="Picture 568" descr="A picture containing text, wooden, different&#10;&#10;Description automatically generated">
            <a:extLst>
              <a:ext uri="{FF2B5EF4-FFF2-40B4-BE49-F238E27FC236}">
                <a16:creationId xmlns:a16="http://schemas.microsoft.com/office/drawing/2014/main" id="{375CC2BD-3D8E-128F-37D0-1A99AA964163}"/>
              </a:ext>
            </a:extLst>
          </p:cNvPr>
          <p:cNvPicPr>
            <a:picLocks noChangeAspect="1"/>
          </p:cNvPicPr>
          <p:nvPr/>
        </p:nvPicPr>
        <p:blipFill>
          <a:blip r:embed="rId8">
            <a:extLst>
              <a:ext uri="{837473B0-CC2E-450A-ABE3-18F120FF3D39}">
                <a1611:picAttrSrcUrl xmlns:a1611="http://schemas.microsoft.com/office/drawing/2016/11/main" r:id="rId9"/>
              </a:ext>
            </a:extLst>
          </a:blip>
          <a:stretch>
            <a:fillRect/>
          </a:stretch>
        </p:blipFill>
        <p:spPr>
          <a:xfrm>
            <a:off x="6219254" y="1177603"/>
            <a:ext cx="5350587" cy="3570514"/>
          </a:xfrm>
          <a:prstGeom prst="rect">
            <a:avLst/>
          </a:prstGeom>
        </p:spPr>
      </p:pic>
    </p:spTree>
    <p:extLst>
      <p:ext uri="{BB962C8B-B14F-4D97-AF65-F5344CB8AC3E}">
        <p14:creationId xmlns:p14="http://schemas.microsoft.com/office/powerpoint/2010/main" val="24248018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F0DE6-3188-17B2-1AAC-EEAE822E71A5}"/>
              </a:ext>
            </a:extLst>
          </p:cNvPr>
          <p:cNvSpPr>
            <a:spLocks noGrp="1"/>
          </p:cNvSpPr>
          <p:nvPr>
            <p:ph type="title"/>
          </p:nvPr>
        </p:nvSpPr>
        <p:spPr/>
        <p:txBody>
          <a:bodyPr/>
          <a:lstStyle/>
          <a:p>
            <a:r>
              <a:rPr lang="en-US">
                <a:solidFill>
                  <a:srgbClr val="FFFFFF"/>
                </a:solidFill>
                <a:cs typeface="Calibri Light"/>
              </a:rPr>
              <a:t>Playbooks/Runbooks</a:t>
            </a:r>
          </a:p>
        </p:txBody>
      </p:sp>
      <p:sp>
        <p:nvSpPr>
          <p:cNvPr id="3" name="Content Placeholder 2">
            <a:extLst>
              <a:ext uri="{FF2B5EF4-FFF2-40B4-BE49-F238E27FC236}">
                <a16:creationId xmlns:a16="http://schemas.microsoft.com/office/drawing/2014/main" id="{24D389DF-DAFB-5E11-EA03-DF050CC39900}"/>
              </a:ext>
            </a:extLst>
          </p:cNvPr>
          <p:cNvSpPr>
            <a:spLocks noGrp="1"/>
          </p:cNvSpPr>
          <p:nvPr>
            <p:ph idx="1"/>
          </p:nvPr>
        </p:nvSpPr>
        <p:spPr/>
        <p:txBody>
          <a:bodyPr vert="horz" lIns="91440" tIns="45720" rIns="91440" bIns="45720" rtlCol="0" anchor="t">
            <a:normAutofit/>
          </a:bodyPr>
          <a:lstStyle/>
          <a:p>
            <a:pPr marL="0" indent="0">
              <a:buNone/>
            </a:pPr>
            <a:endParaRPr lang="en-US">
              <a:solidFill>
                <a:srgbClr val="FFFFFF"/>
              </a:solidFill>
              <a:cs typeface="Calibri"/>
            </a:endParaRPr>
          </a:p>
          <a:p>
            <a:r>
              <a:rPr lang="en-US">
                <a:solidFill>
                  <a:srgbClr val="FFFFFF"/>
                </a:solidFill>
                <a:cs typeface="Calibri"/>
              </a:rPr>
              <a:t>Common and repeatable</a:t>
            </a:r>
          </a:p>
          <a:p>
            <a:endParaRPr lang="en-US">
              <a:solidFill>
                <a:srgbClr val="FFFFFF"/>
              </a:solidFill>
              <a:cs typeface="Calibri"/>
            </a:endParaRPr>
          </a:p>
          <a:p>
            <a:r>
              <a:rPr lang="en-US">
                <a:solidFill>
                  <a:srgbClr val="FFFFFF"/>
                </a:solidFill>
                <a:cs typeface="Calibri"/>
              </a:rPr>
              <a:t>Treated as living documents</a:t>
            </a:r>
          </a:p>
          <a:p>
            <a:endParaRPr lang="en-US">
              <a:solidFill>
                <a:srgbClr val="FFFFFF"/>
              </a:solidFill>
              <a:cs typeface="Calibri"/>
            </a:endParaRPr>
          </a:p>
          <a:p>
            <a:r>
              <a:rPr lang="en-US">
                <a:solidFill>
                  <a:srgbClr val="FFFFFF"/>
                </a:solidFill>
                <a:cs typeface="Calibri"/>
              </a:rPr>
              <a:t>Paves a path towards automation</a:t>
            </a:r>
          </a:p>
          <a:p>
            <a:endParaRPr lang="en-US">
              <a:solidFill>
                <a:srgbClr val="FFFFFF"/>
              </a:solidFill>
              <a:cs typeface="Calibri"/>
            </a:endParaRPr>
          </a:p>
          <a:p>
            <a:endParaRPr lang="en-US">
              <a:solidFill>
                <a:srgbClr val="FFFFFF"/>
              </a:solidFill>
              <a:cs typeface="Calibri"/>
            </a:endParaRPr>
          </a:p>
          <a:p>
            <a:endParaRPr lang="en-US">
              <a:solidFill>
                <a:srgbClr val="FFFFFF"/>
              </a:solidFill>
              <a:cs typeface="Calibri"/>
            </a:endParaRPr>
          </a:p>
        </p:txBody>
      </p:sp>
    </p:spTree>
    <p:extLst>
      <p:ext uri="{BB962C8B-B14F-4D97-AF65-F5344CB8AC3E}">
        <p14:creationId xmlns:p14="http://schemas.microsoft.com/office/powerpoint/2010/main" val="8321739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4D389DF-DAFB-5E11-EA03-DF050CC39900}"/>
              </a:ext>
            </a:extLst>
          </p:cNvPr>
          <p:cNvSpPr>
            <a:spLocks noGrp="1"/>
          </p:cNvSpPr>
          <p:nvPr>
            <p:ph idx="1"/>
          </p:nvPr>
        </p:nvSpPr>
        <p:spPr/>
        <p:txBody>
          <a:bodyPr vert="horz" lIns="91440" tIns="45720" rIns="91440" bIns="45720" rtlCol="0" anchor="t">
            <a:normAutofit/>
          </a:bodyPr>
          <a:lstStyle/>
          <a:p>
            <a:endParaRPr lang="en-US">
              <a:solidFill>
                <a:srgbClr val="FFFFFF"/>
              </a:solidFill>
              <a:cs typeface="Calibri"/>
            </a:endParaRPr>
          </a:p>
          <a:p>
            <a:endParaRPr lang="en-US">
              <a:solidFill>
                <a:srgbClr val="FFFFFF"/>
              </a:solidFill>
              <a:cs typeface="Calibri"/>
            </a:endParaRPr>
          </a:p>
          <a:p>
            <a:endParaRPr lang="en-US">
              <a:solidFill>
                <a:srgbClr val="FFFFFF"/>
              </a:solidFill>
              <a:cs typeface="Calibri"/>
            </a:endParaRPr>
          </a:p>
        </p:txBody>
      </p:sp>
      <p:pic>
        <p:nvPicPr>
          <p:cNvPr id="15" name="Picture 15" descr="Diagram&#10;&#10;Description automatically generated">
            <a:extLst>
              <a:ext uri="{FF2B5EF4-FFF2-40B4-BE49-F238E27FC236}">
                <a16:creationId xmlns:a16="http://schemas.microsoft.com/office/drawing/2014/main" id="{AA60A972-34BE-EAE9-2A73-313B24E75F55}"/>
              </a:ext>
            </a:extLst>
          </p:cNvPr>
          <p:cNvPicPr>
            <a:picLocks noChangeAspect="1"/>
          </p:cNvPicPr>
          <p:nvPr/>
        </p:nvPicPr>
        <p:blipFill>
          <a:blip r:embed="rId3"/>
          <a:stretch>
            <a:fillRect/>
          </a:stretch>
        </p:blipFill>
        <p:spPr>
          <a:xfrm>
            <a:off x="2267077" y="525890"/>
            <a:ext cx="7300540" cy="5386401"/>
          </a:xfrm>
          <a:prstGeom prst="rect">
            <a:avLst/>
          </a:prstGeom>
        </p:spPr>
      </p:pic>
    </p:spTree>
    <p:extLst>
      <p:ext uri="{BB962C8B-B14F-4D97-AF65-F5344CB8AC3E}">
        <p14:creationId xmlns:p14="http://schemas.microsoft.com/office/powerpoint/2010/main" val="28190908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Picture 6" descr="Graphical user interface, application&#10;&#10;Description automatically generated">
            <a:extLst>
              <a:ext uri="{FF2B5EF4-FFF2-40B4-BE49-F238E27FC236}">
                <a16:creationId xmlns:a16="http://schemas.microsoft.com/office/drawing/2014/main" id="{8B1AAB3C-0E60-5916-DDE3-F1A4200788A0}"/>
              </a:ext>
            </a:extLst>
          </p:cNvPr>
          <p:cNvPicPr>
            <a:picLocks noGrp="1" noChangeAspect="1"/>
          </p:cNvPicPr>
          <p:nvPr>
            <p:ph idx="1"/>
          </p:nvPr>
        </p:nvPicPr>
        <p:blipFill>
          <a:blip r:embed="rId3"/>
          <a:stretch>
            <a:fillRect/>
          </a:stretch>
        </p:blipFill>
        <p:spPr>
          <a:xfrm>
            <a:off x="908246" y="697059"/>
            <a:ext cx="10376575" cy="5461263"/>
          </a:xfrm>
        </p:spPr>
      </p:pic>
    </p:spTree>
    <p:extLst>
      <p:ext uri="{BB962C8B-B14F-4D97-AF65-F5344CB8AC3E}">
        <p14:creationId xmlns:p14="http://schemas.microsoft.com/office/powerpoint/2010/main" val="17979605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F0DE6-3188-17B2-1AAC-EEAE822E71A5}"/>
              </a:ext>
            </a:extLst>
          </p:cNvPr>
          <p:cNvSpPr>
            <a:spLocks noGrp="1"/>
          </p:cNvSpPr>
          <p:nvPr>
            <p:ph type="title"/>
          </p:nvPr>
        </p:nvSpPr>
        <p:spPr/>
        <p:txBody>
          <a:bodyPr/>
          <a:lstStyle/>
          <a:p>
            <a:r>
              <a:rPr lang="en-US">
                <a:solidFill>
                  <a:srgbClr val="FFFFFF"/>
                </a:solidFill>
                <a:ea typeface="Calibri Light"/>
                <a:cs typeface="Calibri Light"/>
              </a:rPr>
              <a:t>Defense in-depth</a:t>
            </a:r>
          </a:p>
        </p:txBody>
      </p:sp>
      <p:sp>
        <p:nvSpPr>
          <p:cNvPr id="3" name="Content Placeholder 2">
            <a:extLst>
              <a:ext uri="{FF2B5EF4-FFF2-40B4-BE49-F238E27FC236}">
                <a16:creationId xmlns:a16="http://schemas.microsoft.com/office/drawing/2014/main" id="{24D389DF-DAFB-5E11-EA03-DF050CC39900}"/>
              </a:ext>
            </a:extLst>
          </p:cNvPr>
          <p:cNvSpPr>
            <a:spLocks noGrp="1"/>
          </p:cNvSpPr>
          <p:nvPr>
            <p:ph idx="1"/>
          </p:nvPr>
        </p:nvSpPr>
        <p:spPr>
          <a:xfrm>
            <a:off x="838200" y="1825625"/>
            <a:ext cx="10515600" cy="4637850"/>
          </a:xfrm>
        </p:spPr>
        <p:txBody>
          <a:bodyPr vert="horz" lIns="91440" tIns="45720" rIns="91440" bIns="45720" rtlCol="0" anchor="t">
            <a:normAutofit/>
          </a:bodyPr>
          <a:lstStyle/>
          <a:p>
            <a:pPr marL="0" indent="0">
              <a:buNone/>
            </a:pPr>
            <a:endParaRPr lang="en-US">
              <a:solidFill>
                <a:srgbClr val="FFFFFF"/>
              </a:solidFill>
              <a:ea typeface="Calibri" panose="020F0502020204030204"/>
              <a:cs typeface="Calibri" panose="020F0502020204030204"/>
            </a:endParaRPr>
          </a:p>
          <a:p>
            <a:r>
              <a:rPr lang="en-US">
                <a:solidFill>
                  <a:srgbClr val="FFFFFF"/>
                </a:solidFill>
                <a:ea typeface="Calibri" panose="020F0502020204030204"/>
                <a:cs typeface="Calibri" panose="020F0502020204030204"/>
              </a:rPr>
              <a:t>Visibility</a:t>
            </a:r>
          </a:p>
          <a:p>
            <a:endParaRPr lang="en-US">
              <a:solidFill>
                <a:srgbClr val="FFFFFF"/>
              </a:solidFill>
              <a:ea typeface="Calibri" panose="020F0502020204030204"/>
              <a:cs typeface="Calibri" panose="020F0502020204030204"/>
            </a:endParaRPr>
          </a:p>
          <a:p>
            <a:r>
              <a:rPr lang="en-US">
                <a:solidFill>
                  <a:srgbClr val="FFFFFF"/>
                </a:solidFill>
                <a:ea typeface="Calibri" panose="020F0502020204030204"/>
                <a:cs typeface="Calibri" panose="020F0502020204030204"/>
              </a:rPr>
              <a:t>Prevention</a:t>
            </a:r>
          </a:p>
          <a:p>
            <a:pPr lvl="1"/>
            <a:endParaRPr lang="en-US">
              <a:solidFill>
                <a:srgbClr val="FFFFFF"/>
              </a:solidFill>
              <a:ea typeface="Calibri" panose="020F0502020204030204"/>
              <a:cs typeface="Calibri" panose="020F0502020204030204"/>
            </a:endParaRPr>
          </a:p>
          <a:p>
            <a:r>
              <a:rPr lang="en-US">
                <a:solidFill>
                  <a:srgbClr val="FFFFFF"/>
                </a:solidFill>
                <a:ea typeface="Calibri" panose="020F0502020204030204"/>
                <a:cs typeface="Calibri" panose="020F0502020204030204"/>
              </a:rPr>
              <a:t>Configuration Management</a:t>
            </a:r>
          </a:p>
          <a:p>
            <a:pPr lvl="1"/>
            <a:endParaRPr lang="en-US">
              <a:solidFill>
                <a:srgbClr val="FFFFFF"/>
              </a:solidFill>
              <a:ea typeface="Calibri" panose="020F0502020204030204"/>
              <a:cs typeface="Calibri" panose="020F0502020204030204"/>
            </a:endParaRPr>
          </a:p>
          <a:p>
            <a:r>
              <a:rPr lang="en-US">
                <a:solidFill>
                  <a:srgbClr val="FFFFFF"/>
                </a:solidFill>
                <a:cs typeface="Calibri"/>
              </a:rPr>
              <a:t>Ticketing &amp; Case Management</a:t>
            </a:r>
            <a:endParaRPr lang="en-US">
              <a:solidFill>
                <a:srgbClr val="FFFFFF"/>
              </a:solidFill>
              <a:ea typeface="Calibri"/>
              <a:cs typeface="Calibri"/>
            </a:endParaRPr>
          </a:p>
          <a:p>
            <a:endParaRPr lang="en-US">
              <a:solidFill>
                <a:srgbClr val="FFFFFF"/>
              </a:solidFill>
              <a:cs typeface="Calibri"/>
            </a:endParaRPr>
          </a:p>
        </p:txBody>
      </p:sp>
    </p:spTree>
    <p:extLst>
      <p:ext uri="{BB962C8B-B14F-4D97-AF65-F5344CB8AC3E}">
        <p14:creationId xmlns:p14="http://schemas.microsoft.com/office/powerpoint/2010/main" val="19179280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F0DE6-3188-17B2-1AAC-EEAE822E71A5}"/>
              </a:ext>
            </a:extLst>
          </p:cNvPr>
          <p:cNvSpPr>
            <a:spLocks noGrp="1"/>
          </p:cNvSpPr>
          <p:nvPr>
            <p:ph type="title"/>
          </p:nvPr>
        </p:nvSpPr>
        <p:spPr/>
        <p:txBody>
          <a:bodyPr/>
          <a:lstStyle/>
          <a:p>
            <a:r>
              <a:rPr lang="en-US">
                <a:solidFill>
                  <a:srgbClr val="FFFFFF"/>
                </a:solidFill>
                <a:cs typeface="Calibri Light"/>
              </a:rPr>
              <a:t>"Free solutions"</a:t>
            </a:r>
          </a:p>
        </p:txBody>
      </p:sp>
      <p:sp>
        <p:nvSpPr>
          <p:cNvPr id="3" name="Content Placeholder 2">
            <a:extLst>
              <a:ext uri="{FF2B5EF4-FFF2-40B4-BE49-F238E27FC236}">
                <a16:creationId xmlns:a16="http://schemas.microsoft.com/office/drawing/2014/main" id="{24D389DF-DAFB-5E11-EA03-DF050CC39900}"/>
              </a:ext>
            </a:extLst>
          </p:cNvPr>
          <p:cNvSpPr>
            <a:spLocks noGrp="1"/>
          </p:cNvSpPr>
          <p:nvPr>
            <p:ph idx="1"/>
          </p:nvPr>
        </p:nvSpPr>
        <p:spPr>
          <a:xfrm>
            <a:off x="838200" y="1557401"/>
            <a:ext cx="10515600" cy="4351338"/>
          </a:xfrm>
        </p:spPr>
        <p:txBody>
          <a:bodyPr vert="horz" lIns="91440" tIns="45720" rIns="91440" bIns="45720" rtlCol="0" anchor="t">
            <a:normAutofit lnSpcReduction="10000"/>
          </a:bodyPr>
          <a:lstStyle/>
          <a:p>
            <a:pPr marL="0" indent="0">
              <a:buNone/>
            </a:pPr>
            <a:endParaRPr lang="en-US" dirty="0">
              <a:solidFill>
                <a:srgbClr val="FFFFFF"/>
              </a:solidFill>
              <a:cs typeface="Calibri" panose="020F0502020204030204"/>
            </a:endParaRPr>
          </a:p>
          <a:p>
            <a:r>
              <a:rPr lang="en-US" dirty="0">
                <a:solidFill>
                  <a:srgbClr val="FFFFFF"/>
                </a:solidFill>
                <a:ea typeface="Calibri"/>
                <a:cs typeface="Calibri"/>
              </a:rPr>
              <a:t>Stenographer</a:t>
            </a:r>
            <a:endParaRPr lang="en-US" dirty="0">
              <a:solidFill>
                <a:srgbClr val="FFFFFF"/>
              </a:solidFill>
              <a:cs typeface="Calibri"/>
            </a:endParaRPr>
          </a:p>
          <a:p>
            <a:r>
              <a:rPr lang="en-US" dirty="0">
                <a:solidFill>
                  <a:srgbClr val="FFFFFF"/>
                </a:solidFill>
                <a:cs typeface="Calibri"/>
              </a:rPr>
              <a:t>Suricata</a:t>
            </a:r>
          </a:p>
          <a:p>
            <a:r>
              <a:rPr lang="en-US" dirty="0">
                <a:solidFill>
                  <a:srgbClr val="FFFFFF"/>
                </a:solidFill>
                <a:cs typeface="Calibri"/>
              </a:rPr>
              <a:t>ELK Stack</a:t>
            </a:r>
          </a:p>
          <a:p>
            <a:r>
              <a:rPr lang="en-US" dirty="0">
                <a:solidFill>
                  <a:srgbClr val="FFFFFF"/>
                </a:solidFill>
                <a:ea typeface="Calibri" panose="020F0502020204030204"/>
                <a:cs typeface="Calibri"/>
              </a:rPr>
              <a:t>Sysmon</a:t>
            </a:r>
          </a:p>
          <a:p>
            <a:r>
              <a:rPr lang="en-US" dirty="0" err="1">
                <a:solidFill>
                  <a:srgbClr val="FFFFFF"/>
                </a:solidFill>
                <a:ea typeface="Calibri" panose="020F0502020204030204"/>
                <a:cs typeface="Calibri"/>
              </a:rPr>
              <a:t>OpenCTI</a:t>
            </a:r>
            <a:endParaRPr lang="en-US" dirty="0">
              <a:solidFill>
                <a:srgbClr val="FFFFFF"/>
              </a:solidFill>
              <a:ea typeface="Calibri" panose="020F0502020204030204"/>
              <a:cs typeface="Calibri"/>
            </a:endParaRPr>
          </a:p>
          <a:p>
            <a:r>
              <a:rPr lang="en-US" dirty="0">
                <a:solidFill>
                  <a:srgbClr val="FFFFFF"/>
                </a:solidFill>
                <a:ea typeface="Calibri" panose="020F0502020204030204"/>
                <a:cs typeface="Calibri"/>
              </a:rPr>
              <a:t>TheHive Project</a:t>
            </a:r>
          </a:p>
          <a:p>
            <a:r>
              <a:rPr lang="en-US" dirty="0">
                <a:solidFill>
                  <a:srgbClr val="FFFFFF"/>
                </a:solidFill>
                <a:ea typeface="Calibri" panose="020F0502020204030204"/>
                <a:cs typeface="Calibri"/>
              </a:rPr>
              <a:t>Sublime Security</a:t>
            </a:r>
          </a:p>
          <a:p>
            <a:r>
              <a:rPr lang="en-US" dirty="0">
                <a:solidFill>
                  <a:srgbClr val="FFFFFF"/>
                </a:solidFill>
                <a:ea typeface="Calibri" panose="020F0502020204030204"/>
                <a:cs typeface="Calibri"/>
              </a:rPr>
              <a:t>….... The list goes on</a:t>
            </a:r>
          </a:p>
          <a:p>
            <a:endParaRPr lang="en-US" dirty="0">
              <a:solidFill>
                <a:srgbClr val="FFFFFF"/>
              </a:solidFill>
              <a:ea typeface="Calibri" panose="020F0502020204030204"/>
              <a:cs typeface="Calibri"/>
            </a:endParaRPr>
          </a:p>
          <a:p>
            <a:endParaRPr lang="en-US" dirty="0">
              <a:solidFill>
                <a:srgbClr val="FFFFFF"/>
              </a:solidFill>
              <a:ea typeface="Calibri" panose="020F0502020204030204"/>
              <a:cs typeface="Calibri"/>
            </a:endParaRPr>
          </a:p>
          <a:p>
            <a:endParaRPr lang="en-US" dirty="0">
              <a:solidFill>
                <a:srgbClr val="FFFFFF"/>
              </a:solidFill>
              <a:ea typeface="Calibri" panose="020F0502020204030204"/>
              <a:cs typeface="Calibri"/>
            </a:endParaRPr>
          </a:p>
          <a:p>
            <a:endParaRPr lang="en-US" dirty="0">
              <a:solidFill>
                <a:srgbClr val="FFFFFF"/>
              </a:solidFill>
              <a:ea typeface="Calibri" panose="020F0502020204030204"/>
              <a:cs typeface="Calibri"/>
            </a:endParaRPr>
          </a:p>
          <a:p>
            <a:endParaRPr lang="en-US" dirty="0">
              <a:solidFill>
                <a:srgbClr val="FFFFFF"/>
              </a:solidFill>
              <a:ea typeface="Calibri" panose="020F0502020204030204"/>
              <a:cs typeface="Calibri"/>
            </a:endParaRPr>
          </a:p>
          <a:p>
            <a:endParaRPr lang="en-US" dirty="0">
              <a:solidFill>
                <a:srgbClr val="FFFFFF"/>
              </a:solidFill>
              <a:ea typeface="Calibri" panose="020F0502020204030204"/>
              <a:cs typeface="Calibri"/>
            </a:endParaRPr>
          </a:p>
        </p:txBody>
      </p:sp>
      <p:pic>
        <p:nvPicPr>
          <p:cNvPr id="6" name="Picture 6">
            <a:extLst>
              <a:ext uri="{FF2B5EF4-FFF2-40B4-BE49-F238E27FC236}">
                <a16:creationId xmlns:a16="http://schemas.microsoft.com/office/drawing/2014/main" id="{103D4326-C4C6-2445-B965-BEA0BEFDCBD6}"/>
              </a:ext>
            </a:extLst>
          </p:cNvPr>
          <p:cNvPicPr>
            <a:picLocks noChangeAspect="1"/>
          </p:cNvPicPr>
          <p:nvPr/>
        </p:nvPicPr>
        <p:blipFill>
          <a:blip r:embed="rId3"/>
          <a:stretch>
            <a:fillRect/>
          </a:stretch>
        </p:blipFill>
        <p:spPr>
          <a:xfrm>
            <a:off x="6682929" y="2060234"/>
            <a:ext cx="3983811" cy="2989433"/>
          </a:xfrm>
          <a:prstGeom prst="rect">
            <a:avLst/>
          </a:prstGeom>
        </p:spPr>
      </p:pic>
    </p:spTree>
    <p:extLst>
      <p:ext uri="{BB962C8B-B14F-4D97-AF65-F5344CB8AC3E}">
        <p14:creationId xmlns:p14="http://schemas.microsoft.com/office/powerpoint/2010/main" val="27580942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F0DE6-3188-17B2-1AAC-EEAE822E71A5}"/>
              </a:ext>
            </a:extLst>
          </p:cNvPr>
          <p:cNvSpPr>
            <a:spLocks noGrp="1"/>
          </p:cNvSpPr>
          <p:nvPr>
            <p:ph type="title"/>
          </p:nvPr>
        </p:nvSpPr>
        <p:spPr/>
        <p:txBody>
          <a:bodyPr/>
          <a:lstStyle/>
          <a:p>
            <a:r>
              <a:rPr lang="en-US">
                <a:solidFill>
                  <a:srgbClr val="FFFFFF"/>
                </a:solidFill>
                <a:cs typeface="Calibri Light"/>
              </a:rPr>
              <a:t>"Free" solution considerations</a:t>
            </a:r>
            <a:endParaRPr lang="en-US"/>
          </a:p>
        </p:txBody>
      </p:sp>
      <p:sp>
        <p:nvSpPr>
          <p:cNvPr id="3" name="Content Placeholder 2">
            <a:extLst>
              <a:ext uri="{FF2B5EF4-FFF2-40B4-BE49-F238E27FC236}">
                <a16:creationId xmlns:a16="http://schemas.microsoft.com/office/drawing/2014/main" id="{24D389DF-DAFB-5E11-EA03-DF050CC39900}"/>
              </a:ext>
            </a:extLst>
          </p:cNvPr>
          <p:cNvSpPr>
            <a:spLocks noGrp="1"/>
          </p:cNvSpPr>
          <p:nvPr>
            <p:ph idx="1"/>
          </p:nvPr>
        </p:nvSpPr>
        <p:spPr/>
        <p:txBody>
          <a:bodyPr vert="horz" lIns="91440" tIns="45720" rIns="91440" bIns="45720" rtlCol="0" anchor="t">
            <a:normAutofit/>
          </a:bodyPr>
          <a:lstStyle/>
          <a:p>
            <a:pPr marL="0" indent="0">
              <a:buNone/>
            </a:pPr>
            <a:endParaRPr lang="en-US">
              <a:solidFill>
                <a:srgbClr val="FFFFFF"/>
              </a:solidFill>
              <a:ea typeface="Calibri" panose="020F0502020204030204"/>
              <a:cs typeface="Calibri" panose="020F0502020204030204"/>
            </a:endParaRPr>
          </a:p>
          <a:p>
            <a:r>
              <a:rPr lang="en-US">
                <a:solidFill>
                  <a:srgbClr val="FFFFFF"/>
                </a:solidFill>
                <a:cs typeface="Calibri"/>
              </a:rPr>
              <a:t>Actively supported</a:t>
            </a:r>
          </a:p>
          <a:p>
            <a:endParaRPr lang="en-US">
              <a:solidFill>
                <a:srgbClr val="FFFFFF"/>
              </a:solidFill>
              <a:cs typeface="Calibri"/>
            </a:endParaRPr>
          </a:p>
          <a:p>
            <a:r>
              <a:rPr lang="en-US">
                <a:solidFill>
                  <a:srgbClr val="FFFFFF"/>
                </a:solidFill>
                <a:cs typeface="Calibri"/>
              </a:rPr>
              <a:t>Cost of administration</a:t>
            </a:r>
          </a:p>
          <a:p>
            <a:endParaRPr lang="en-US">
              <a:solidFill>
                <a:srgbClr val="FFFFFF"/>
              </a:solidFill>
              <a:cs typeface="Calibri"/>
            </a:endParaRPr>
          </a:p>
          <a:p>
            <a:r>
              <a:rPr lang="en-US">
                <a:solidFill>
                  <a:srgbClr val="FFFFFF"/>
                </a:solidFill>
                <a:cs typeface="Calibri"/>
              </a:rPr>
              <a:t>System and security updates</a:t>
            </a:r>
          </a:p>
          <a:p>
            <a:endParaRPr lang="en-US">
              <a:solidFill>
                <a:srgbClr val="FFFFFF"/>
              </a:solidFill>
              <a:cs typeface="Calibri"/>
            </a:endParaRPr>
          </a:p>
          <a:p>
            <a:r>
              <a:rPr lang="en-US">
                <a:solidFill>
                  <a:srgbClr val="FFFFFF"/>
                </a:solidFill>
                <a:cs typeface="Calibri"/>
              </a:rPr>
              <a:t>Integrations with existing platforms</a:t>
            </a:r>
          </a:p>
          <a:p>
            <a:endParaRPr lang="en-US">
              <a:solidFill>
                <a:srgbClr val="FFFFFF"/>
              </a:solidFill>
              <a:cs typeface="Calibri"/>
            </a:endParaRPr>
          </a:p>
          <a:p>
            <a:endParaRPr lang="en-US">
              <a:solidFill>
                <a:srgbClr val="FFFFFF"/>
              </a:solidFill>
              <a:cs typeface="Calibri"/>
            </a:endParaRPr>
          </a:p>
          <a:p>
            <a:endParaRPr lang="en-US">
              <a:solidFill>
                <a:srgbClr val="FFFFFF"/>
              </a:solidFill>
              <a:cs typeface="Calibri"/>
            </a:endParaRPr>
          </a:p>
        </p:txBody>
      </p:sp>
    </p:spTree>
    <p:extLst>
      <p:ext uri="{BB962C8B-B14F-4D97-AF65-F5344CB8AC3E}">
        <p14:creationId xmlns:p14="http://schemas.microsoft.com/office/powerpoint/2010/main" val="3137315165"/>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5992</TotalTime>
  <Words>1202</Words>
  <Application>Microsoft Macintosh PowerPoint</Application>
  <PresentationFormat>Widescreen</PresentationFormat>
  <Paragraphs>249</Paragraphs>
  <Slides>18</Slides>
  <Notes>15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Arial</vt:lpstr>
      <vt:lpstr>Arial,Sans-Serif</vt:lpstr>
      <vt:lpstr>Calibri</vt:lpstr>
      <vt:lpstr>Calibri Light</vt:lpstr>
      <vt:lpstr>Office Theme</vt:lpstr>
      <vt:lpstr>Don't Panic!  A Guide to Proactive Security for SMB</vt:lpstr>
      <vt:lpstr>Introductions</vt:lpstr>
      <vt:lpstr>This talk</vt:lpstr>
      <vt:lpstr>Playbooks/Runbooks</vt:lpstr>
      <vt:lpstr>PowerPoint Presentation</vt:lpstr>
      <vt:lpstr>PowerPoint Presentation</vt:lpstr>
      <vt:lpstr>Defense in-depth</vt:lpstr>
      <vt:lpstr>"Free solutions"</vt:lpstr>
      <vt:lpstr>"Free" solution considerations</vt:lpstr>
      <vt:lpstr>Case Management</vt:lpstr>
      <vt:lpstr>TheHive Project</vt:lpstr>
      <vt:lpstr>Email Security</vt:lpstr>
      <vt:lpstr>Sublime Security</vt:lpstr>
      <vt:lpstr>"Free" platforms</vt:lpstr>
      <vt:lpstr>Tabletop Exercises</vt:lpstr>
      <vt:lpstr>Tabletop Exercises</vt:lpstr>
      <vt:lpstr>Buy-in from Leadership</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Ryan St. Germain</cp:lastModifiedBy>
  <cp:revision>11</cp:revision>
  <dcterms:created xsi:type="dcterms:W3CDTF">2023-01-28T02:46:48Z</dcterms:created>
  <dcterms:modified xsi:type="dcterms:W3CDTF">2023-05-03T22:39:03Z</dcterms:modified>
</cp:coreProperties>
</file>